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ppt/tags/tag1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154"/>
  </p:notesMasterIdLst>
  <p:handoutMasterIdLst>
    <p:handoutMasterId r:id="rId155"/>
  </p:handoutMasterIdLst>
  <p:sldIdLst>
    <p:sldId id="601" r:id="rId2"/>
    <p:sldId id="651" r:id="rId3"/>
    <p:sldId id="798" r:id="rId4"/>
    <p:sldId id="1025" r:id="rId5"/>
    <p:sldId id="801" r:id="rId6"/>
    <p:sldId id="802" r:id="rId7"/>
    <p:sldId id="803" r:id="rId8"/>
    <p:sldId id="976" r:id="rId9"/>
    <p:sldId id="903" r:id="rId10"/>
    <p:sldId id="804" r:id="rId11"/>
    <p:sldId id="923" r:id="rId12"/>
    <p:sldId id="1028" r:id="rId13"/>
    <p:sldId id="958" r:id="rId14"/>
    <p:sldId id="1026" r:id="rId15"/>
    <p:sldId id="1029" r:id="rId16"/>
    <p:sldId id="1031" r:id="rId17"/>
    <p:sldId id="1032" r:id="rId18"/>
    <p:sldId id="960" r:id="rId19"/>
    <p:sldId id="961" r:id="rId20"/>
    <p:sldId id="962" r:id="rId21"/>
    <p:sldId id="981" r:id="rId22"/>
    <p:sldId id="807" r:id="rId23"/>
    <p:sldId id="1033" r:id="rId24"/>
    <p:sldId id="1034" r:id="rId25"/>
    <p:sldId id="1035" r:id="rId26"/>
    <p:sldId id="1037" r:id="rId27"/>
    <p:sldId id="1036" r:id="rId28"/>
    <p:sldId id="1041" r:id="rId29"/>
    <p:sldId id="1038" r:id="rId30"/>
    <p:sldId id="1039" r:id="rId31"/>
    <p:sldId id="1040" r:id="rId32"/>
    <p:sldId id="1049" r:id="rId33"/>
    <p:sldId id="1050" r:id="rId34"/>
    <p:sldId id="829" r:id="rId35"/>
    <p:sldId id="946" r:id="rId36"/>
    <p:sldId id="909" r:id="rId37"/>
    <p:sldId id="910" r:id="rId38"/>
    <p:sldId id="1048" r:id="rId39"/>
    <p:sldId id="830" r:id="rId40"/>
    <p:sldId id="1052" r:id="rId41"/>
    <p:sldId id="832" r:id="rId42"/>
    <p:sldId id="1051" r:id="rId43"/>
    <p:sldId id="938" r:id="rId44"/>
    <p:sldId id="836" r:id="rId45"/>
    <p:sldId id="839" r:id="rId46"/>
    <p:sldId id="840" r:id="rId47"/>
    <p:sldId id="841" r:id="rId48"/>
    <p:sldId id="842" r:id="rId49"/>
    <p:sldId id="964" r:id="rId50"/>
    <p:sldId id="843" r:id="rId51"/>
    <p:sldId id="844" r:id="rId52"/>
    <p:sldId id="975" r:id="rId53"/>
    <p:sldId id="1042" r:id="rId54"/>
    <p:sldId id="845" r:id="rId55"/>
    <p:sldId id="1053" r:id="rId56"/>
    <p:sldId id="913" r:id="rId57"/>
    <p:sldId id="848" r:id="rId58"/>
    <p:sldId id="940" r:id="rId59"/>
    <p:sldId id="851" r:id="rId60"/>
    <p:sldId id="1054" r:id="rId61"/>
    <p:sldId id="916" r:id="rId62"/>
    <p:sldId id="857" r:id="rId63"/>
    <p:sldId id="858" r:id="rId64"/>
    <p:sldId id="859" r:id="rId65"/>
    <p:sldId id="860" r:id="rId66"/>
    <p:sldId id="1043" r:id="rId67"/>
    <p:sldId id="866" r:id="rId68"/>
    <p:sldId id="870" r:id="rId69"/>
    <p:sldId id="1056" r:id="rId70"/>
    <p:sldId id="1057" r:id="rId71"/>
    <p:sldId id="1015" r:id="rId72"/>
    <p:sldId id="968" r:id="rId73"/>
    <p:sldId id="1016" r:id="rId74"/>
    <p:sldId id="969" r:id="rId75"/>
    <p:sldId id="972" r:id="rId76"/>
    <p:sldId id="871" r:id="rId77"/>
    <p:sldId id="872" r:id="rId78"/>
    <p:sldId id="973" r:id="rId79"/>
    <p:sldId id="974" r:id="rId80"/>
    <p:sldId id="873" r:id="rId81"/>
    <p:sldId id="852" r:id="rId82"/>
    <p:sldId id="874" r:id="rId83"/>
    <p:sldId id="875" r:id="rId84"/>
    <p:sldId id="876" r:id="rId85"/>
    <p:sldId id="880" r:id="rId86"/>
    <p:sldId id="881" r:id="rId87"/>
    <p:sldId id="882" r:id="rId88"/>
    <p:sldId id="1020" r:id="rId89"/>
    <p:sldId id="853" r:id="rId90"/>
    <p:sldId id="885" r:id="rId91"/>
    <p:sldId id="886" r:id="rId92"/>
    <p:sldId id="887" r:id="rId93"/>
    <p:sldId id="888" r:id="rId94"/>
    <p:sldId id="889" r:id="rId95"/>
    <p:sldId id="891" r:id="rId96"/>
    <p:sldId id="890" r:id="rId97"/>
    <p:sldId id="905" r:id="rId98"/>
    <p:sldId id="892" r:id="rId99"/>
    <p:sldId id="894" r:id="rId100"/>
    <p:sldId id="895" r:id="rId101"/>
    <p:sldId id="896" r:id="rId102"/>
    <p:sldId id="897" r:id="rId103"/>
    <p:sldId id="899" r:id="rId104"/>
    <p:sldId id="900" r:id="rId105"/>
    <p:sldId id="901" r:id="rId106"/>
    <p:sldId id="926" r:id="rId107"/>
    <p:sldId id="898" r:id="rId108"/>
    <p:sldId id="947" r:id="rId109"/>
    <p:sldId id="977" r:id="rId110"/>
    <p:sldId id="978" r:id="rId111"/>
    <p:sldId id="984" r:id="rId112"/>
    <p:sldId id="985" r:id="rId113"/>
    <p:sldId id="986" r:id="rId114"/>
    <p:sldId id="987" r:id="rId115"/>
    <p:sldId id="988" r:id="rId116"/>
    <p:sldId id="989" r:id="rId117"/>
    <p:sldId id="990" r:id="rId118"/>
    <p:sldId id="992" r:id="rId119"/>
    <p:sldId id="993" r:id="rId120"/>
    <p:sldId id="994" r:id="rId121"/>
    <p:sldId id="995" r:id="rId122"/>
    <p:sldId id="996" r:id="rId123"/>
    <p:sldId id="997" r:id="rId124"/>
    <p:sldId id="998" r:id="rId125"/>
    <p:sldId id="999" r:id="rId126"/>
    <p:sldId id="1000" r:id="rId127"/>
    <p:sldId id="1001" r:id="rId128"/>
    <p:sldId id="1002" r:id="rId129"/>
    <p:sldId id="1003" r:id="rId130"/>
    <p:sldId id="1004" r:id="rId131"/>
    <p:sldId id="1005" r:id="rId132"/>
    <p:sldId id="1006" r:id="rId133"/>
    <p:sldId id="1007" r:id="rId134"/>
    <p:sldId id="1008" r:id="rId135"/>
    <p:sldId id="1009" r:id="rId136"/>
    <p:sldId id="1010" r:id="rId137"/>
    <p:sldId id="1011" r:id="rId138"/>
    <p:sldId id="1014" r:id="rId139"/>
    <p:sldId id="949" r:id="rId140"/>
    <p:sldId id="1017" r:id="rId141"/>
    <p:sldId id="1018" r:id="rId142"/>
    <p:sldId id="1019" r:id="rId143"/>
    <p:sldId id="1021" r:id="rId144"/>
    <p:sldId id="1022" r:id="rId145"/>
    <p:sldId id="1023" r:id="rId146"/>
    <p:sldId id="950" r:id="rId147"/>
    <p:sldId id="951" r:id="rId148"/>
    <p:sldId id="1024" r:id="rId149"/>
    <p:sldId id="1044" r:id="rId150"/>
    <p:sldId id="1045" r:id="rId151"/>
    <p:sldId id="1046" r:id="rId152"/>
    <p:sldId id="1047" r:id="rId153"/>
  </p:sldIdLst>
  <p:sldSz cx="9144000" cy="6858000" type="screen4x3"/>
  <p:notesSz cx="9926638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0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9900"/>
    <a:srgbClr val="4472C4"/>
    <a:srgbClr val="70AD47"/>
    <a:srgbClr val="FFFFFF"/>
    <a:srgbClr val="CC9900"/>
    <a:srgbClr val="663300"/>
    <a:srgbClr val="996633"/>
    <a:srgbClr val="FFCC99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4" autoAdjust="0"/>
    <p:restoredTop sz="94660" autoAdjust="0"/>
  </p:normalViewPr>
  <p:slideViewPr>
    <p:cSldViewPr>
      <p:cViewPr varScale="1">
        <p:scale>
          <a:sx n="104" d="100"/>
          <a:sy n="104" d="100"/>
        </p:scale>
        <p:origin x="414" y="90"/>
      </p:cViewPr>
      <p:guideLst>
        <p:guide pos="3016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126" y="28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handoutMaster" Target="handoutMasters/handout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7" y="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9535C37C-773D-4EC6-B3DC-EC0F21356BF0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45741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7" y="645741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9D1538B2-7257-4237-BD53-054BC4640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4454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/>
          <a:lstStyle>
            <a:lvl1pPr algn="r">
              <a:defRPr sz="1200"/>
            </a:lvl1pPr>
          </a:lstStyle>
          <a:p>
            <a:fld id="{71D3E54D-0D33-4AC7-A84A-959F17CB4AD3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7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03" tIns="45651" rIns="91303" bIns="4565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5" y="3228897"/>
            <a:ext cx="7941310" cy="3058954"/>
          </a:xfrm>
          <a:prstGeom prst="rect">
            <a:avLst/>
          </a:prstGeom>
        </p:spPr>
        <p:txBody>
          <a:bodyPr vert="horz" lIns="91303" tIns="45651" rIns="91303" bIns="45651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6456612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99" y="6456612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 anchor="b"/>
          <a:lstStyle>
            <a:lvl1pPr algn="r">
              <a:defRPr sz="1200"/>
            </a:lvl1pPr>
          </a:lstStyle>
          <a:p>
            <a:fld id="{A846B1F7-9BA0-4ECA-A451-406532499F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860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84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981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471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641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669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289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42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600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945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562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553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215"/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497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024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341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315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3911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HEADPLAY2\Downloads\시그니춰2\기초과학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" y="6527800"/>
            <a:ext cx="13700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\\Head-pc\db\0문서0\1.진행문서\130604_코드체이서 ppt자료_C\ppt소스\중이온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3" y="6397625"/>
            <a:ext cx="715962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7" y="44624"/>
            <a:ext cx="7848872" cy="504825"/>
          </a:xfrm>
          <a:prstGeom prst="rect">
            <a:avLst/>
          </a:prstGeom>
        </p:spPr>
        <p:txBody>
          <a:bodyPr/>
          <a:lstStyle>
            <a:lvl1pPr algn="l">
              <a:defRPr i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980728"/>
            <a:ext cx="8374062" cy="5111750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33427168"/>
      </p:ext>
    </p:extLst>
  </p:cSld>
  <p:clrMapOvr>
    <a:masterClrMapping/>
  </p:clrMapOvr>
  <p:transition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96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B7A41-6D90-4371-844A-87EC379C3D06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2705293" y="654693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004" dirty="0"/>
              <a:t>- </a:t>
            </a:r>
            <a:fld id="{5733F733-A97E-45C7-8208-292F002894F6}" type="slidenum">
              <a:rPr lang="ko-KR" altLang="en-US" sz="1004" smtClean="0"/>
              <a:pPr algn="r"/>
              <a:t>‹#›</a:t>
            </a:fld>
            <a:r>
              <a:rPr lang="ko-KR" altLang="en-US" sz="1004" dirty="0"/>
              <a:t> </a:t>
            </a:r>
            <a:r>
              <a:rPr lang="en-US" altLang="ko-KR" sz="1004" dirty="0"/>
              <a:t>-</a:t>
            </a:r>
            <a:endParaRPr lang="ko-KR" altLang="en-US" sz="1004" dirty="0"/>
          </a:p>
        </p:txBody>
      </p:sp>
    </p:spTree>
    <p:extLst>
      <p:ext uri="{BB962C8B-B14F-4D97-AF65-F5344CB8AC3E}">
        <p14:creationId xmlns:p14="http://schemas.microsoft.com/office/powerpoint/2010/main" val="2377972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3" r:id="rId3"/>
    <p:sldLayoutId id="2147483694" r:id="rId4"/>
    <p:sldLayoutId id="2147483702" r:id="rId5"/>
    <p:sldLayoutId id="2147483703" r:id="rId6"/>
    <p:sldLayoutId id="2147483704" r:id="rId7"/>
  </p:sldLayoutIdLst>
  <p:txStyles>
    <p:titleStyle>
      <a:lvl1pPr algn="l" defTabSz="844083" rtl="0" eaLnBrk="1" latinLnBrk="1" hangingPunct="1">
        <a:lnSpc>
          <a:spcPct val="90000"/>
        </a:lnSpc>
        <a:spcBef>
          <a:spcPct val="0"/>
        </a:spcBef>
        <a:buNone/>
        <a:defRPr sz="40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1021" indent="-211021" algn="l" defTabSz="844083" rtl="0" eaLnBrk="1" latinLnBrk="1" hangingPunct="1">
        <a:lnSpc>
          <a:spcPct val="90000"/>
        </a:lnSpc>
        <a:spcBef>
          <a:spcPts val="923"/>
        </a:spcBef>
        <a:buFont typeface="Arial" panose="020B0604020202020204" pitchFamily="34" charset="0"/>
        <a:buChar char="•"/>
        <a:defRPr sz="2585" kern="1200">
          <a:solidFill>
            <a:schemeClr val="tx1"/>
          </a:solidFill>
          <a:latin typeface="+mn-lt"/>
          <a:ea typeface="+mn-ea"/>
          <a:cs typeface="+mn-cs"/>
        </a:defRPr>
      </a:lvl1pPr>
      <a:lvl2pPr marL="633062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055103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3pPr>
      <a:lvl4pPr marL="1477145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899186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Relationship Id="rId9" Type="http://schemas.openxmlformats.org/officeDocument/2006/relationships/image" Target="../media/image20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1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226.png"/><Relationship Id="rId7" Type="http://schemas.openxmlformats.org/officeDocument/2006/relationships/image" Target="../media/image23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Relationship Id="rId9" Type="http://schemas.openxmlformats.org/officeDocument/2006/relationships/image" Target="../media/image232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6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240.png"/><Relationship Id="rId7" Type="http://schemas.openxmlformats.org/officeDocument/2006/relationships/image" Target="../media/image24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3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tags" Target="../tags/tag16.xml"/><Relationship Id="rId7" Type="http://schemas.openxmlformats.org/officeDocument/2006/relationships/image" Target="../media/image247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53.png"/><Relationship Id="rId11" Type="http://schemas.openxmlformats.org/officeDocument/2006/relationships/image" Target="../media/image251.png"/><Relationship Id="rId5" Type="http://schemas.openxmlformats.org/officeDocument/2006/relationships/image" Target="../media/image6.jpeg"/><Relationship Id="rId10" Type="http://schemas.openxmlformats.org/officeDocument/2006/relationships/image" Target="../media/image250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249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7" Type="http://schemas.openxmlformats.org/officeDocument/2006/relationships/image" Target="../media/image25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7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58.png"/><Relationship Id="rId7" Type="http://schemas.openxmlformats.org/officeDocument/2006/relationships/image" Target="../media/image26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Relationship Id="rId9" Type="http://schemas.openxmlformats.org/officeDocument/2006/relationships/image" Target="../media/image264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65.png"/><Relationship Id="rId7" Type="http://schemas.openxmlformats.org/officeDocument/2006/relationships/image" Target="../media/image26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27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phacentaury-github/ReactionGUI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6.jpeg"/><Relationship Id="rId7" Type="http://schemas.openxmlformats.org/officeDocument/2006/relationships/image" Target="../media/image27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8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274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7" Type="http://schemas.openxmlformats.org/officeDocument/2006/relationships/image" Target="../media/image28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5" Type="http://schemas.openxmlformats.org/officeDocument/2006/relationships/image" Target="../media/image276.png"/><Relationship Id="rId4" Type="http://schemas.openxmlformats.org/officeDocument/2006/relationships/image" Target="../media/image281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7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0.png"/><Relationship Id="rId4" Type="http://schemas.openxmlformats.org/officeDocument/2006/relationships/image" Target="../media/image289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291.png"/><Relationship Id="rId7" Type="http://schemas.openxmlformats.org/officeDocument/2006/relationships/image" Target="../media/image29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4.png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9.png"/><Relationship Id="rId5" Type="http://schemas.openxmlformats.org/officeDocument/2006/relationships/image" Target="../media/image298.png"/><Relationship Id="rId4" Type="http://schemas.openxmlformats.org/officeDocument/2006/relationships/image" Target="../media/image107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303.png"/><Relationship Id="rId7" Type="http://schemas.openxmlformats.org/officeDocument/2006/relationships/image" Target="../media/image30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6.png"/><Relationship Id="rId5" Type="http://schemas.openxmlformats.org/officeDocument/2006/relationships/image" Target="../media/image305.png"/><Relationship Id="rId4" Type="http://schemas.openxmlformats.org/officeDocument/2006/relationships/image" Target="../media/image30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0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4.png"/><Relationship Id="rId5" Type="http://schemas.openxmlformats.org/officeDocument/2006/relationships/image" Target="../media/image313.png"/><Relationship Id="rId4" Type="http://schemas.openxmlformats.org/officeDocument/2006/relationships/image" Target="../media/image312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8.png"/><Relationship Id="rId5" Type="http://schemas.openxmlformats.org/officeDocument/2006/relationships/image" Target="../media/image317.png"/><Relationship Id="rId4" Type="http://schemas.openxmlformats.org/officeDocument/2006/relationships/image" Target="../media/image316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2.png"/><Relationship Id="rId5" Type="http://schemas.openxmlformats.org/officeDocument/2006/relationships/image" Target="../media/image321.png"/><Relationship Id="rId4" Type="http://schemas.openxmlformats.org/officeDocument/2006/relationships/image" Target="../media/image320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7" Type="http://schemas.openxmlformats.org/officeDocument/2006/relationships/image" Target="../media/image31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6.png"/><Relationship Id="rId5" Type="http://schemas.openxmlformats.org/officeDocument/2006/relationships/image" Target="../media/image325.png"/><Relationship Id="rId4" Type="http://schemas.openxmlformats.org/officeDocument/2006/relationships/image" Target="../media/image324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8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0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4.png"/><Relationship Id="rId5" Type="http://schemas.openxmlformats.org/officeDocument/2006/relationships/image" Target="../media/image333.png"/><Relationship Id="rId4" Type="http://schemas.openxmlformats.org/officeDocument/2006/relationships/image" Target="../media/image332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9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9.png"/><Relationship Id="rId4" Type="http://schemas.openxmlformats.org/officeDocument/2006/relationships/image" Target="../media/image3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6.jpeg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2.png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6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png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Relationship Id="rId5" Type="http://schemas.openxmlformats.org/officeDocument/2006/relationships/image" Target="../media/image77.png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8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3.png"/><Relationship Id="rId4" Type="http://schemas.openxmlformats.org/officeDocument/2006/relationships/image" Target="../media/image8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-nds.iaea.org/RIPL-3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4.png"/><Relationship Id="rId4" Type="http://schemas.openxmlformats.org/officeDocument/2006/relationships/image" Target="../media/image10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25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6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9.png"/><Relationship Id="rId4" Type="http://schemas.openxmlformats.org/officeDocument/2006/relationships/image" Target="../media/image13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129"/>
            <a:ext cx="9144000" cy="654475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641079" y="6459417"/>
            <a:ext cx="395417" cy="366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057504"/>
            <a:ext cx="2500858" cy="615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부제목 2"/>
          <p:cNvSpPr txBox="1">
            <a:spLocks/>
          </p:cNvSpPr>
          <p:nvPr/>
        </p:nvSpPr>
        <p:spPr bwMode="white">
          <a:xfrm>
            <a:off x="1443831" y="4135880"/>
            <a:ext cx="6256338" cy="437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None/>
              <a:defRPr sz="1800" b="1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atinLnBrk="0"/>
            <a:r>
              <a:rPr lang="en-US" altLang="ko-KR" sz="2000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Young-Ho Song(IRIS, IBS)</a:t>
            </a:r>
            <a:endParaRPr lang="ko-KR" altLang="en-US" sz="2000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647D54-A0A3-A548-9937-ED2B16B0FD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0" y="72381"/>
            <a:ext cx="3949700" cy="6673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7980" y="2195948"/>
            <a:ext cx="898851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 Introduction to </a:t>
            </a:r>
            <a:endParaRPr lang="en-US" altLang="ko-KR" sz="35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3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direct </a:t>
            </a:r>
            <a:r>
              <a:rPr lang="en-US" altLang="ko-KR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nuclear </a:t>
            </a:r>
            <a:r>
              <a:rPr lang="en-US" altLang="ko-KR" sz="3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reactions</a:t>
            </a:r>
          </a:p>
          <a:p>
            <a:pPr algn="ctr"/>
            <a:r>
              <a:rPr lang="en-US" altLang="ko-KR" sz="3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And codes </a:t>
            </a:r>
            <a:endParaRPr lang="en-US" altLang="ko-KR" sz="16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776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What can we learn from the direct reaction?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7544" y="931451"/>
            <a:ext cx="56649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Here we only consider </a:t>
            </a:r>
            <a:r>
              <a:rPr lang="en-US" altLang="ko-KR" dirty="0" smtClean="0">
                <a:solidFill>
                  <a:srgbClr val="FF0000"/>
                </a:solidFill>
              </a:rPr>
              <a:t>direct </a:t>
            </a:r>
            <a:r>
              <a:rPr lang="en-US" altLang="ko-KR" dirty="0" smtClean="0"/>
              <a:t>reactions.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Direct reaction is an important tool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to study nuclear interaction, structure and astrophysics.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6496" y="2132856"/>
            <a:ext cx="82809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F0000"/>
                </a:solidFill>
              </a:rPr>
              <a:t>What can we learn from the direct reaction?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example (Not complete list):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elastic scattering:  average strength of  </a:t>
            </a:r>
            <a:r>
              <a:rPr lang="en-US" altLang="ko-KR" dirty="0" smtClean="0"/>
              <a:t>nuclear interaction</a:t>
            </a:r>
            <a:r>
              <a:rPr lang="en-US" altLang="ko-KR" dirty="0" smtClean="0"/>
              <a:t>, size of </a:t>
            </a:r>
            <a:r>
              <a:rPr lang="en-US" altLang="ko-KR" dirty="0" smtClean="0"/>
              <a:t>nuclei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Inelastic scattering: spectroscopic information (Energy, angular momentum, parity)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Rearrangement reaction: spectroscopic information</a:t>
            </a:r>
          </a:p>
          <a:p>
            <a:pPr lvl="1"/>
            <a:r>
              <a:rPr lang="en-US" altLang="ko-KR" dirty="0" smtClean="0"/>
              <a:t>                      one-nucleon transfer: single particle level  </a:t>
            </a:r>
          </a:p>
          <a:p>
            <a:pPr lvl="1"/>
            <a:r>
              <a:rPr lang="en-US" altLang="ko-KR" dirty="0"/>
              <a:t> </a:t>
            </a:r>
            <a:r>
              <a:rPr lang="en-US" altLang="ko-KR" dirty="0" smtClean="0"/>
              <a:t>                     two-nucleon transfer : correlation of two nucleons 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0016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with MOMDIS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869138"/>
            <a:ext cx="6721194" cy="558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3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with MOMDIS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869138"/>
            <a:ext cx="6721194" cy="55841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845443"/>
            <a:ext cx="6115904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2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936780"/>
            <a:ext cx="54841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One can obtain fusion(absorption) cross section by using</a:t>
            </a:r>
          </a:p>
          <a:p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Complex optical potential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Quantum tunneling with real potential.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561" y="2284802"/>
            <a:ext cx="5301597" cy="38805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9552" y="558924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K. </a:t>
            </a:r>
            <a:r>
              <a:rPr lang="en-US" altLang="ko-KR" dirty="0" err="1" smtClean="0"/>
              <a:t>Hagino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507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869138"/>
            <a:ext cx="6668127" cy="48396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9964" y="594928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K. </a:t>
            </a:r>
            <a:r>
              <a:rPr lang="en-US" altLang="ko-KR" dirty="0" err="1" smtClean="0"/>
              <a:t>Hagino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853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964" y="594928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K. </a:t>
            </a:r>
            <a:r>
              <a:rPr lang="en-US" altLang="ko-KR" dirty="0" err="1" smtClean="0"/>
              <a:t>Hagino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20" y="1161458"/>
            <a:ext cx="7466805" cy="442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9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7584" y="1196752"/>
            <a:ext cx="77048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CCFULL code compute fusion cross section</a:t>
            </a:r>
          </a:p>
          <a:p>
            <a:r>
              <a:rPr lang="en-US" altLang="ko-KR" dirty="0" smtClean="0"/>
              <a:t>By solving </a:t>
            </a:r>
            <a:r>
              <a:rPr lang="en-US" altLang="ko-KR" dirty="0" smtClean="0">
                <a:solidFill>
                  <a:srgbClr val="0000FF"/>
                </a:solidFill>
              </a:rPr>
              <a:t>Coupled Channel equation</a:t>
            </a:r>
          </a:p>
          <a:p>
            <a:r>
              <a:rPr lang="en-US" altLang="ko-KR" dirty="0" smtClean="0"/>
              <a:t>With </a:t>
            </a:r>
            <a:r>
              <a:rPr lang="en-US" altLang="ko-KR" dirty="0" smtClean="0">
                <a:solidFill>
                  <a:srgbClr val="FF0000"/>
                </a:solidFill>
              </a:rPr>
              <a:t>incoming wave boundary condition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Fusion cross section ~ sum of penetration probability in each channels</a:t>
            </a:r>
          </a:p>
          <a:p>
            <a:endParaRPr lang="en-US" altLang="ko-KR" dirty="0"/>
          </a:p>
          <a:p>
            <a:r>
              <a:rPr lang="en-US" altLang="ko-KR" dirty="0" smtClean="0"/>
              <a:t>CCFULL can include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Excited states in Rotor model </a:t>
            </a:r>
          </a:p>
          <a:p>
            <a:pPr marL="342900" indent="-342900">
              <a:buFontTx/>
              <a:buAutoNum type="arabicParenBoth"/>
            </a:pPr>
            <a:r>
              <a:rPr lang="en-US" altLang="ko-KR" dirty="0"/>
              <a:t>Excited states in </a:t>
            </a:r>
            <a:r>
              <a:rPr lang="en-US" altLang="ko-KR" dirty="0" smtClean="0"/>
              <a:t>Vibration </a:t>
            </a:r>
            <a:r>
              <a:rPr lang="en-US" altLang="ko-KR" dirty="0"/>
              <a:t>model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653136"/>
            <a:ext cx="7316282" cy="119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6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052736"/>
            <a:ext cx="7325747" cy="6954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47" y="1916832"/>
            <a:ext cx="5468113" cy="10955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3168458"/>
            <a:ext cx="5953956" cy="11431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576" y="4797152"/>
            <a:ext cx="2476846" cy="56205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576" y="5520844"/>
            <a:ext cx="4001058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1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44" y="823761"/>
            <a:ext cx="4986176" cy="555089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68992" y="5445224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CCFULL code</a:t>
            </a:r>
          </a:p>
          <a:p>
            <a:r>
              <a:rPr lang="en-US" altLang="ko-KR" dirty="0" smtClean="0"/>
              <a:t>Is  interactive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453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97522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Supplement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1430200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material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229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Angular momentum conservation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Partial wave expansion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</a:rPr>
              <a:t>phase shift, S-matrix, T-matrix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64030"/>
            <a:ext cx="8454906" cy="1000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89630"/>
            <a:ext cx="3775481" cy="836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22" y="4389459"/>
            <a:ext cx="4707047" cy="71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15342"/>
            <a:ext cx="3321378" cy="659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57" y="5233032"/>
            <a:ext cx="3409955" cy="99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595882"/>
            <a:ext cx="3456384" cy="623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516" y="3547114"/>
            <a:ext cx="3774132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423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1197907"/>
            <a:ext cx="716099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principle, nuclear reaction is a </a:t>
            </a:r>
            <a:r>
              <a:rPr lang="en-US" altLang="ko-KR" dirty="0" smtClean="0">
                <a:solidFill>
                  <a:srgbClr val="FF0000"/>
                </a:solidFill>
              </a:rPr>
              <a:t>many-body problem </a:t>
            </a:r>
            <a:r>
              <a:rPr lang="en-US" altLang="ko-KR" dirty="0" smtClean="0"/>
              <a:t>and </a:t>
            </a:r>
          </a:p>
          <a:p>
            <a:r>
              <a:rPr lang="en-US" altLang="ko-KR" dirty="0" smtClean="0"/>
              <a:t>It is very difficult to solve exactly (even when interactions are known).</a:t>
            </a:r>
          </a:p>
          <a:p>
            <a:endParaRPr lang="en-US" altLang="ko-KR" dirty="0"/>
          </a:p>
          <a:p>
            <a:r>
              <a:rPr lang="en-US" altLang="ko-KR" dirty="0" smtClean="0"/>
              <a:t>Thus, usually the problem is approximated as an easier </a:t>
            </a:r>
            <a:r>
              <a:rPr lang="en-US" altLang="ko-KR" dirty="0" smtClean="0">
                <a:solidFill>
                  <a:srgbClr val="FF0000"/>
                </a:solidFill>
              </a:rPr>
              <a:t>few-body problem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Ignore internal degrees of freedom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or use </a:t>
            </a:r>
            <a:r>
              <a:rPr lang="en-US" altLang="ko-KR" dirty="0" smtClean="0"/>
              <a:t>a simple model of nuclear structure(collective model)   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620" y="3356992"/>
            <a:ext cx="4392488" cy="328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73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Partial wave expansion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</a:rPr>
              <a:t>phase shift, S-matrix, T-matrix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12776"/>
            <a:ext cx="5116473" cy="1675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827584" y="3202283"/>
            <a:ext cx="5252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Incident wave contains both ingoing and outgoing wave</a:t>
            </a:r>
          </a:p>
          <a:p>
            <a:r>
              <a:rPr lang="en-US" altLang="ko-KR" dirty="0" smtClean="0"/>
              <a:t>Scattered wave should only contain outgoing wave</a:t>
            </a:r>
            <a:endParaRPr lang="ko-KR" altLang="en-US" dirty="0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653136"/>
            <a:ext cx="3774132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827584" y="3798687"/>
            <a:ext cx="4573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 effect of scattering may be expressed as</a:t>
            </a:r>
          </a:p>
          <a:p>
            <a:r>
              <a:rPr lang="en-US" altLang="ko-KR" dirty="0"/>
              <a:t>(</a:t>
            </a:r>
            <a:r>
              <a:rPr lang="en-US" altLang="ko-KR" dirty="0" smtClean="0"/>
              <a:t>Complex)</a:t>
            </a:r>
            <a:r>
              <a:rPr lang="ko-KR" altLang="en-US" dirty="0" smtClean="0"/>
              <a:t> </a:t>
            </a:r>
            <a:r>
              <a:rPr lang="en-US" altLang="ko-KR" dirty="0" smtClean="0"/>
              <a:t>S-matrix to the outgoing wave part</a:t>
            </a:r>
            <a:endParaRPr lang="ko-KR" altLang="en-US" dirty="0"/>
          </a:p>
        </p:txBody>
      </p:sp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452" y="5157192"/>
            <a:ext cx="4451243" cy="947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오른쪽 화살표 26"/>
          <p:cNvSpPr/>
          <p:nvPr/>
        </p:nvSpPr>
        <p:spPr>
          <a:xfrm>
            <a:off x="3851920" y="5373216"/>
            <a:ext cx="356369" cy="447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177784" y="6061193"/>
            <a:ext cx="236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Unitarity</a:t>
            </a:r>
            <a:r>
              <a:rPr lang="en-US" altLang="ko-KR" dirty="0" smtClean="0"/>
              <a:t> implies |S|=1</a:t>
            </a:r>
            <a:endParaRPr lang="ko-KR" altLang="en-US" dirty="0"/>
          </a:p>
        </p:txBody>
      </p:sp>
      <p:pic>
        <p:nvPicPr>
          <p:cNvPr id="2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487" y="5949660"/>
            <a:ext cx="1872208" cy="494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218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Scattering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16" y="1412776"/>
            <a:ext cx="2674524" cy="55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069" y="1169187"/>
            <a:ext cx="24765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553285" y="1674338"/>
            <a:ext cx="232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Sommerfeld</a:t>
            </a:r>
            <a:r>
              <a:rPr lang="en-US" altLang="ko-KR" dirty="0" smtClean="0"/>
              <a:t> parameter</a:t>
            </a:r>
            <a:endParaRPr lang="ko-KR" altLang="en-US" dirty="0"/>
          </a:p>
        </p:txBody>
      </p:sp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73" y="2043670"/>
            <a:ext cx="35909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00273" y="4248927"/>
            <a:ext cx="36933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Free particle wave function</a:t>
            </a:r>
          </a:p>
          <a:p>
            <a:r>
              <a:rPr lang="en-US" altLang="ko-KR" dirty="0" smtClean="0"/>
              <a:t>Spherical Bessel (Neumann) function </a:t>
            </a:r>
          </a:p>
          <a:p>
            <a:r>
              <a:rPr lang="en-US" altLang="ko-KR" dirty="0" smtClean="0"/>
              <a:t>with eta=0, V=0</a:t>
            </a:r>
            <a:endParaRPr lang="ko-KR" altLang="en-US" dirty="0"/>
          </a:p>
        </p:txBody>
      </p:sp>
      <p:pic>
        <p:nvPicPr>
          <p:cNvPr id="16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306886"/>
            <a:ext cx="2911661" cy="619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8" y="2621553"/>
            <a:ext cx="39909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8" y="3455888"/>
            <a:ext cx="68675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623" y="5020154"/>
            <a:ext cx="3977010" cy="7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893623" y="458992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Coulomb phase shift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444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Scattering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3" y="1318522"/>
            <a:ext cx="6840760" cy="33097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4869160"/>
            <a:ext cx="6770904" cy="75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0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+ Nuclear Scattering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412776"/>
            <a:ext cx="7030431" cy="1629002"/>
          </a:xfrm>
          <a:prstGeom prst="rect">
            <a:avLst/>
          </a:prstGeom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604710"/>
            <a:ext cx="30003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79646" y="3604710"/>
            <a:ext cx="42641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Nuclear S-matrix, phase-shift</a:t>
            </a:r>
          </a:p>
          <a:p>
            <a:endParaRPr lang="en-US" altLang="ko-KR" dirty="0"/>
          </a:p>
          <a:p>
            <a:r>
              <a:rPr lang="en-US" altLang="ko-KR" dirty="0" smtClean="0"/>
              <a:t>Nuclear S-matrix is </a:t>
            </a:r>
            <a:r>
              <a:rPr lang="en-US" altLang="ko-KR" dirty="0" smtClean="0">
                <a:solidFill>
                  <a:srgbClr val="FF0000"/>
                </a:solidFill>
              </a:rPr>
              <a:t>not </a:t>
            </a:r>
            <a:r>
              <a:rPr lang="en-US" altLang="ko-KR" dirty="0" smtClean="0"/>
              <a:t>the same as the phase shift without Coulomb interaction.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Coulomb phase shifts are included in the </a:t>
            </a:r>
          </a:p>
          <a:p>
            <a:r>
              <a:rPr lang="en-US" altLang="ko-KR" dirty="0" smtClean="0"/>
              <a:t>Coulomb wave functions.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700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+ Nuclear Scattering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264901"/>
            <a:ext cx="5760640" cy="18967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3284984"/>
            <a:ext cx="5820587" cy="7906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4221088"/>
            <a:ext cx="72641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Full phase shift= (Coulomb phase shift)+ (Nuclear phase shift)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Coulomb scattering, one have to use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(fully summed) Coulomb scattering amplitude form.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nuclear scattering amplitude, partial wave expansion is usually good.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(truncate L &lt;- short range of nuclear interaction)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Interference between Coulomb and nuclear scattering amplitude.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3601" y="5967061"/>
            <a:ext cx="3245974" cy="74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1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04773"/>
            <a:ext cx="6192688" cy="102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47936" y="4033185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Identical particle scattering :</a:t>
            </a:r>
            <a:r>
              <a:rPr lang="ko-KR" altLang="en-US" dirty="0"/>
              <a:t> </a:t>
            </a:r>
            <a:r>
              <a:rPr lang="en-US" altLang="ko-KR" dirty="0" smtClean="0"/>
              <a:t>take into account Pauli principle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415" y="4446367"/>
            <a:ext cx="3420577" cy="55188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5" y="4998249"/>
            <a:ext cx="3312368" cy="53758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415" y="5505623"/>
            <a:ext cx="3420577" cy="51566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88024" y="4527949"/>
            <a:ext cx="1621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Identical Boson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88024" y="5104013"/>
            <a:ext cx="3858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Identical spin ½  Fermion in spin singlet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788024" y="5536061"/>
            <a:ext cx="4137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Identical spin ½  Fermions in triplet singlet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832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8436" y="3468649"/>
            <a:ext cx="712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Reaction cross section = ratio between (incident flux) and (disappeared flux)</a:t>
            </a:r>
            <a:endParaRPr lang="ko-KR" altLang="en-US" dirty="0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51" y="3837981"/>
            <a:ext cx="4248472" cy="965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3373" y="4941168"/>
            <a:ext cx="50747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For strong absorption: s=0 for L&lt;</a:t>
            </a:r>
            <a:r>
              <a:rPr lang="en-US" altLang="ko-KR" sz="1400" dirty="0" err="1" smtClean="0"/>
              <a:t>Lmax</a:t>
            </a:r>
            <a:r>
              <a:rPr lang="en-US" altLang="ko-KR" sz="1400" dirty="0" smtClean="0"/>
              <a:t>, s=1 for L&gt; </a:t>
            </a:r>
            <a:r>
              <a:rPr lang="en-US" altLang="ko-KR" sz="1400" dirty="0" err="1" smtClean="0"/>
              <a:t>Lmax</a:t>
            </a:r>
            <a:r>
              <a:rPr lang="en-US" altLang="ko-KR" sz="1400" dirty="0" smtClean="0"/>
              <a:t>,  </a:t>
            </a:r>
          </a:p>
          <a:p>
            <a:r>
              <a:rPr lang="en-US" altLang="ko-KR" sz="1400" dirty="0" smtClean="0"/>
              <a:t>                                        </a:t>
            </a:r>
            <a:r>
              <a:rPr lang="en-US" altLang="ko-KR" sz="1400" dirty="0" err="1" smtClean="0"/>
              <a:t>R_max</a:t>
            </a:r>
            <a:r>
              <a:rPr lang="en-US" altLang="ko-KR" sz="1400" dirty="0" smtClean="0"/>
              <a:t> ~ </a:t>
            </a:r>
            <a:r>
              <a:rPr lang="en-US" altLang="ko-KR" sz="1400" dirty="0" err="1" smtClean="0"/>
              <a:t>L_max</a:t>
            </a:r>
            <a:r>
              <a:rPr lang="en-US" altLang="ko-KR" sz="1400" dirty="0" smtClean="0"/>
              <a:t>/k   </a:t>
            </a:r>
          </a:p>
          <a:p>
            <a:r>
              <a:rPr lang="en-US" altLang="ko-KR" sz="1400" dirty="0" smtClean="0"/>
              <a:t>                                        sigma~ pi*Lmax^2/k^2 ~ pi *R^2</a:t>
            </a:r>
            <a:endParaRPr lang="ko-KR" altLang="en-US" sz="1400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28" y="1547019"/>
            <a:ext cx="5904656" cy="582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48436" y="1016324"/>
            <a:ext cx="2561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Total flux into the sphere: </a:t>
            </a:r>
            <a:endParaRPr lang="ko-KR" altLang="en-US" dirty="0"/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01" y="2221964"/>
            <a:ext cx="3167415" cy="560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406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How to get S-matrix, phase shift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Solve Schrodinger equation with interaction for wave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Extract S-matrix, phase shift from the asymptotic form of the solution.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467" y="2053228"/>
            <a:ext cx="3671800" cy="724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47" y="2105391"/>
            <a:ext cx="4359020" cy="696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39552" y="2978252"/>
            <a:ext cx="7175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Get Numerical Solution of Schrodinger equation (</a:t>
            </a:r>
            <a:r>
              <a:rPr lang="en-US" altLang="ko-KR" dirty="0" err="1" smtClean="0"/>
              <a:t>Runge-Kutta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Numerov</a:t>
            </a:r>
            <a:r>
              <a:rPr lang="en-US" altLang="ko-KR" dirty="0" smtClean="0"/>
              <a:t>…)</a:t>
            </a:r>
          </a:p>
          <a:p>
            <a:r>
              <a:rPr lang="en-US" altLang="ko-KR" dirty="0" smtClean="0"/>
              <a:t>With boundary condition</a:t>
            </a:r>
            <a:endParaRPr lang="ko-KR" altLang="en-US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50" y="3777074"/>
            <a:ext cx="30099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992" y="3800828"/>
            <a:ext cx="22479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86" y="4358190"/>
            <a:ext cx="6806153" cy="645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61" y="5336955"/>
            <a:ext cx="295275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382" y="5091578"/>
            <a:ext cx="3231741" cy="141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297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Up to now we only considered elastic scattering. </a:t>
            </a:r>
          </a:p>
          <a:p>
            <a:r>
              <a:rPr lang="en-US" altLang="ko-KR" dirty="0" smtClean="0"/>
              <a:t>How to compute non-elastic reaction? 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Extend the concept of   S-matrix to multi-channel.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7544" y="2204864"/>
            <a:ext cx="799288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(Mass) partition : projectile (</a:t>
            </a:r>
            <a:r>
              <a:rPr lang="en-US" altLang="ko-KR" dirty="0" err="1" smtClean="0"/>
              <a:t>Zp,Ap</a:t>
            </a:r>
            <a:r>
              <a:rPr lang="en-US" altLang="ko-KR" dirty="0" smtClean="0"/>
              <a:t>) and target (</a:t>
            </a:r>
            <a:r>
              <a:rPr lang="en-US" altLang="ko-KR" dirty="0" err="1" smtClean="0"/>
              <a:t>Zt,At</a:t>
            </a:r>
            <a:r>
              <a:rPr lang="en-US" altLang="ko-KR" dirty="0" smtClean="0"/>
              <a:t>) combination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Channels : projectile and target quantum states  (spin, parity, energy level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 smtClean="0"/>
              <a:t>For example,  d + 12C can becomes </a:t>
            </a:r>
          </a:p>
          <a:p>
            <a:r>
              <a:rPr lang="en-US" altLang="ko-KR" dirty="0" smtClean="0"/>
              <a:t> (1) d(1+)     + 12C(0+;</a:t>
            </a:r>
            <a:r>
              <a:rPr lang="en-US" altLang="ko-KR" dirty="0" err="1" smtClean="0"/>
              <a:t>g.s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 (2) d(1+)     + 12C(2+; Ex = 4.44 MeV)</a:t>
            </a:r>
          </a:p>
          <a:p>
            <a:r>
              <a:rPr lang="en-US" altLang="ko-KR" dirty="0" smtClean="0"/>
              <a:t> (3) p(1/2+) + 13C(1/2-;</a:t>
            </a:r>
            <a:r>
              <a:rPr lang="en-US" altLang="ko-KR" dirty="0" err="1" smtClean="0"/>
              <a:t>g.s</a:t>
            </a:r>
            <a:r>
              <a:rPr lang="en-US" altLang="ko-KR" dirty="0" smtClean="0"/>
              <a:t>)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(4) p(1/2+) + 13C(1/2+;Ex=3.09 MeV)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(5) n+ p + 12C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(6) … 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Also, one may use “channels” after partial wave expansion (L ,J).  </a:t>
            </a:r>
          </a:p>
        </p:txBody>
      </p:sp>
    </p:spTree>
    <p:extLst>
      <p:ext uri="{BB962C8B-B14F-4D97-AF65-F5344CB8AC3E}">
        <p14:creationId xmlns:p14="http://schemas.microsoft.com/office/powerpoint/2010/main" val="362155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Up to now we only considered elastic scattering. </a:t>
            </a:r>
          </a:p>
          <a:p>
            <a:r>
              <a:rPr lang="en-US" altLang="ko-KR" dirty="0" smtClean="0"/>
              <a:t>How to compute </a:t>
            </a:r>
            <a:r>
              <a:rPr lang="en-US" altLang="ko-KR" dirty="0" smtClean="0">
                <a:solidFill>
                  <a:srgbClr val="FF0000"/>
                </a:solidFill>
              </a:rPr>
              <a:t>non-elastic reaction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Extend the concept of   S-matrix to multi-channel.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09" y="3176087"/>
            <a:ext cx="5782008" cy="116579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67544" y="2204864"/>
            <a:ext cx="799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(Mass) partition : projectile (</a:t>
            </a:r>
            <a:r>
              <a:rPr lang="en-US" altLang="ko-KR" dirty="0" err="1" smtClean="0"/>
              <a:t>Zp,Ap</a:t>
            </a:r>
            <a:r>
              <a:rPr lang="en-US" altLang="ko-KR" dirty="0" smtClean="0"/>
              <a:t>) and target (</a:t>
            </a:r>
            <a:r>
              <a:rPr lang="en-US" altLang="ko-KR" dirty="0" err="1" smtClean="0"/>
              <a:t>Zt,At</a:t>
            </a:r>
            <a:r>
              <a:rPr lang="en-US" altLang="ko-KR" dirty="0" smtClean="0"/>
              <a:t>) combination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Channels : projectile and target quantum states  (spin, parity, energy level 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55576" y="5877272"/>
            <a:ext cx="602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the same way, S-matrix becomes a matrix in channel space. 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588" y="4457849"/>
            <a:ext cx="5832648" cy="134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2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504" y="1197907"/>
            <a:ext cx="8569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There </a:t>
            </a:r>
            <a:r>
              <a:rPr lang="en-US" altLang="ko-KR" dirty="0" smtClean="0"/>
              <a:t>are </a:t>
            </a:r>
            <a:r>
              <a:rPr lang="en-US" altLang="ko-KR" dirty="0" smtClean="0">
                <a:solidFill>
                  <a:srgbClr val="FF0000"/>
                </a:solidFill>
              </a:rPr>
              <a:t>many direct nuclear reaction codes available</a:t>
            </a:r>
            <a:r>
              <a:rPr lang="en-US" altLang="ko-KR" dirty="0" smtClean="0"/>
              <a:t>.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* FRESCO, ECIS, TWOFNR, DWUCK…..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In this lecture, we focus on Elastic, Inelastic, transfer … </a:t>
            </a:r>
            <a:r>
              <a:rPr lang="en-US" altLang="ko-KR" dirty="0" smtClean="0"/>
              <a:t>reactions in </a:t>
            </a:r>
            <a:r>
              <a:rPr lang="en-US" altLang="ko-KR" dirty="0" smtClean="0"/>
              <a:t>simple structure/reaction </a:t>
            </a:r>
            <a:r>
              <a:rPr lang="en-US" altLang="ko-KR" dirty="0" smtClean="0"/>
              <a:t>models.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And explain how to calculate the reaction cross section in </a:t>
            </a:r>
            <a:r>
              <a:rPr lang="en-US" altLang="ko-KR" dirty="0" smtClean="0"/>
              <a:t>practice w</a:t>
            </a:r>
            <a:r>
              <a:rPr lang="en-US" altLang="ko-KR" dirty="0" smtClean="0"/>
              <a:t>ith simple examples.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For a simple model, one can use </a:t>
            </a:r>
            <a:r>
              <a:rPr lang="en-US" altLang="ko-KR" dirty="0" smtClean="0">
                <a:solidFill>
                  <a:srgbClr val="0000FF"/>
                </a:solidFill>
              </a:rPr>
              <a:t>a GUI code </a:t>
            </a:r>
            <a:r>
              <a:rPr lang="en-US" altLang="ko-KR" dirty="0" smtClean="0"/>
              <a:t>for a quick calculation.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Unfortunately, for more complicate model(like coupled reaction channel model), </a:t>
            </a:r>
          </a:p>
          <a:p>
            <a:r>
              <a:rPr lang="en-US" altLang="ko-KR" dirty="0" smtClean="0"/>
              <a:t>one have to use original codes with appropriate assumptions.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12769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196752"/>
            <a:ext cx="8030696" cy="15813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996952"/>
            <a:ext cx="6754168" cy="9240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4365104"/>
            <a:ext cx="5042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we can compute the full scattering wave function,</a:t>
            </a:r>
          </a:p>
          <a:p>
            <a:r>
              <a:rPr lang="en-US" altLang="ko-KR" dirty="0" smtClean="0"/>
              <a:t>We can obtain the reaction cross section. </a:t>
            </a:r>
          </a:p>
        </p:txBody>
      </p:sp>
    </p:spTree>
    <p:extLst>
      <p:ext uri="{BB962C8B-B14F-4D97-AF65-F5344CB8AC3E}">
        <p14:creationId xmlns:p14="http://schemas.microsoft.com/office/powerpoint/2010/main" val="289800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36780"/>
            <a:ext cx="7884368" cy="2153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3434897"/>
            <a:ext cx="8424936" cy="870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4797152"/>
            <a:ext cx="8604448" cy="802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36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80728"/>
            <a:ext cx="83820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76872"/>
            <a:ext cx="441007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1560" y="1844824"/>
            <a:ext cx="221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S-matrix (for reaction)</a:t>
            </a:r>
            <a:endParaRPr lang="ko-KR" alt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77" y="3436779"/>
            <a:ext cx="4104456" cy="866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44216" y="3067447"/>
            <a:ext cx="2672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Cross section (for reactions)</a:t>
            </a:r>
            <a:endParaRPr lang="ko-KR" altLang="en-US" dirty="0"/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356992"/>
            <a:ext cx="33528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34" y="4365104"/>
            <a:ext cx="4124325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025" y="4449227"/>
            <a:ext cx="4293471" cy="1284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555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9592" y="3657798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All we need is to obtain wave function</a:t>
            </a:r>
          </a:p>
          <a:p>
            <a:r>
              <a:rPr lang="en-US" altLang="ko-KR" dirty="0" smtClean="0"/>
              <a:t>(or scattering amplitude) for each channels. </a:t>
            </a:r>
          </a:p>
          <a:p>
            <a:r>
              <a:rPr lang="en-US" altLang="ko-KR" dirty="0" smtClean="0"/>
              <a:t>How to get it? </a:t>
            </a:r>
            <a:endParaRPr lang="ko-KR" altLang="en-US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50" y="1318493"/>
            <a:ext cx="6496050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53750" y="958453"/>
            <a:ext cx="406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Unpolarized</a:t>
            </a:r>
            <a:r>
              <a:rPr lang="en-US" altLang="ko-KR" dirty="0" smtClean="0"/>
              <a:t> (spin averaged) cross section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604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52736"/>
            <a:ext cx="4476750" cy="6667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31" y="2289820"/>
            <a:ext cx="81343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11560" y="1844824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Left hand side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771800" y="3068960"/>
            <a:ext cx="532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Ei</a:t>
            </a:r>
            <a:r>
              <a:rPr lang="en-US" altLang="ko-KR" dirty="0" smtClean="0"/>
              <a:t> : channel energy</a:t>
            </a:r>
            <a:r>
              <a:rPr lang="en-US" altLang="ko-KR" dirty="0" smtClean="0">
                <a:sym typeface="Wingdings" panose="05000000000000000000" pitchFamily="2" charset="2"/>
              </a:rPr>
              <a:t> kinetic energy in partition/channel</a:t>
            </a:r>
            <a:endParaRPr lang="ko-KR" altLang="en-US" dirty="0"/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01" y="4774654"/>
            <a:ext cx="5514975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11560" y="441461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Right hand side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87" y="3920801"/>
            <a:ext cx="3687619" cy="24838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027639" y="3851756"/>
            <a:ext cx="3792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Separation of Hamiltonian is not unique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742" y="4941168"/>
            <a:ext cx="2029714" cy="26209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996" y="5757669"/>
            <a:ext cx="2142476" cy="26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7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5576" y="1693315"/>
            <a:ext cx="4026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Introduce auxiliary potential in post form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891870"/>
            <a:ext cx="6735115" cy="6573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985" y="2062647"/>
            <a:ext cx="4846151" cy="13642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745" y="4429828"/>
            <a:ext cx="971686" cy="29531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3843393"/>
            <a:ext cx="5268060" cy="25721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6136" y="4725144"/>
            <a:ext cx="3208590" cy="13178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9552" y="3419708"/>
            <a:ext cx="2326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Partial wave expansion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345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44" y="759655"/>
            <a:ext cx="5268060" cy="257210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4315012"/>
            <a:ext cx="6192114" cy="10955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3975" y="3645024"/>
            <a:ext cx="6272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Coupling  = integral of bound state wave function and interaction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over internal coordinates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005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Formal theory of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67" y="789086"/>
            <a:ext cx="5457825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44962"/>
            <a:ext cx="731520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005064"/>
            <a:ext cx="562927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67" y="3062535"/>
            <a:ext cx="5119734" cy="854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592" y="3088883"/>
            <a:ext cx="2401683" cy="36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592" y="3684171"/>
            <a:ext cx="1872208" cy="27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36702" y="827420"/>
            <a:ext cx="187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Free particle state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28184" y="1403484"/>
            <a:ext cx="1634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Scattering state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955090" y="4363054"/>
            <a:ext cx="293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Lippmann-Schwinger equation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49905" y="5099159"/>
            <a:ext cx="3491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 Coordinate space representation</a:t>
            </a:r>
            <a:endParaRPr lang="ko-KR" altLang="en-US" dirty="0"/>
          </a:p>
        </p:txBody>
      </p:sp>
      <p:pic>
        <p:nvPicPr>
          <p:cNvPr id="26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05" y="5522639"/>
            <a:ext cx="6858399" cy="802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633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Formal theory of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03957"/>
            <a:ext cx="29432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319" y="1332718"/>
            <a:ext cx="20288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683567" y="972678"/>
            <a:ext cx="969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T-matrix</a:t>
            </a:r>
            <a:endParaRPr lang="ko-KR" altLang="en-US" dirty="0"/>
          </a:p>
        </p:txBody>
      </p:sp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2052798"/>
            <a:ext cx="581025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04" y="3273139"/>
            <a:ext cx="4407743" cy="76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40" y="4138073"/>
            <a:ext cx="4586940" cy="831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24" y="5229200"/>
            <a:ext cx="3938101" cy="1045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36096" y="4149080"/>
            <a:ext cx="3164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Plane wave Born approximation</a:t>
            </a:r>
          </a:p>
          <a:p>
            <a:r>
              <a:rPr lang="en-US" altLang="ko-KR" dirty="0" smtClean="0"/>
              <a:t>Born series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08104" y="4869160"/>
            <a:ext cx="2532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potential is strong, the born series may have bad convergence.</a:t>
            </a:r>
          </a:p>
          <a:p>
            <a:pPr marL="285750" indent="-285750">
              <a:buFont typeface="Wingdings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Distorted Wave Born Approximation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259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 in T-matrix form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9552" y="1700808"/>
            <a:ext cx="221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Consider two channels</a:t>
            </a:r>
            <a:endParaRPr lang="ko-KR" altLang="en-US" dirty="0"/>
          </a:p>
        </p:txBody>
      </p:sp>
      <p:pic>
        <p:nvPicPr>
          <p:cNvPr id="31" name="그림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96796"/>
            <a:ext cx="5095619" cy="635429"/>
          </a:xfrm>
          <a:prstGeom prst="rect">
            <a:avLst/>
          </a:prstGeom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96" y="3336464"/>
            <a:ext cx="5025260" cy="67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93" y="3922414"/>
            <a:ext cx="7681934" cy="182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8" y="5655799"/>
            <a:ext cx="3248400" cy="689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4579646" y="5682343"/>
            <a:ext cx="3724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This operator acts as Moeller operator</a:t>
            </a:r>
          </a:p>
          <a:p>
            <a:r>
              <a:rPr lang="en-US" altLang="ko-KR" dirty="0" smtClean="0"/>
              <a:t>When acting on free |k1&gt; state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9552" y="980728"/>
            <a:ext cx="4239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weak coupling </a:t>
            </a:r>
            <a:r>
              <a:rPr lang="en-US" altLang="ko-KR" dirty="0" smtClean="0">
                <a:sym typeface="Wingdings" panose="05000000000000000000" pitchFamily="2" charset="2"/>
              </a:rPr>
              <a:t> DWBA approximation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418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877416"/>
            <a:ext cx="8153400" cy="44958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hlinkClick r:id="rId3"/>
              </a:rPr>
              <a:t>https://</a:t>
            </a:r>
            <a:r>
              <a:rPr lang="en-US" altLang="ko-KR" sz="2400" dirty="0" smtClean="0">
                <a:hlinkClick r:id="rId3"/>
              </a:rPr>
              <a:t>github.com/alphacentaury-github/ReactionGUI</a:t>
            </a:r>
            <a:endParaRPr lang="en-US" altLang="ko-KR" sz="2400" dirty="0" smtClean="0"/>
          </a:p>
          <a:p>
            <a:endParaRPr lang="ko-KR" altLang="en-US" sz="2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34" y="1412776"/>
            <a:ext cx="6812687" cy="3737716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>
            <a:off x="5148064" y="2562200"/>
            <a:ext cx="216024" cy="28803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11334" y="5304679"/>
            <a:ext cx="5172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Written by Y.-</a:t>
            </a:r>
            <a:r>
              <a:rPr lang="en-US" altLang="ko-KR" dirty="0" err="1" smtClean="0"/>
              <a:t>H.Song</a:t>
            </a:r>
            <a:r>
              <a:rPr lang="en-US" altLang="ko-KR" dirty="0" smtClean="0"/>
              <a:t> (IRIS) and </a:t>
            </a:r>
            <a:r>
              <a:rPr lang="en-US" altLang="ko-KR" dirty="0" err="1" smtClean="0"/>
              <a:t>I.J.Shin</a:t>
            </a:r>
            <a:r>
              <a:rPr lang="en-US" altLang="ko-KR" dirty="0" smtClean="0"/>
              <a:t> (IRIS). </a:t>
            </a:r>
          </a:p>
          <a:p>
            <a:endParaRPr lang="en-US" altLang="ko-KR" dirty="0"/>
          </a:p>
          <a:p>
            <a:r>
              <a:rPr lang="en-US" altLang="ko-KR" dirty="0" smtClean="0"/>
              <a:t>Combine GUI + FRESCO + other reaction codes</a:t>
            </a:r>
          </a:p>
          <a:p>
            <a:r>
              <a:rPr lang="en-US" altLang="ko-KR" dirty="0" smtClean="0"/>
              <a:t>Require python 3.x and several packages.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577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31" y="2122803"/>
            <a:ext cx="5129969" cy="1723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그림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445224"/>
            <a:ext cx="3701484" cy="82691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759" y="4108099"/>
            <a:ext cx="5039428" cy="5715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88024" y="5348810"/>
            <a:ext cx="399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Note </a:t>
            </a:r>
            <a:r>
              <a:rPr lang="en-US" altLang="ko-KR" dirty="0" smtClean="0">
                <a:solidFill>
                  <a:srgbClr val="FF0000"/>
                </a:solidFill>
              </a:rPr>
              <a:t>incoming wave boundary condition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6056" y="5880635"/>
            <a:ext cx="2972215" cy="428685"/>
          </a:xfrm>
          <a:prstGeom prst="rect">
            <a:avLst/>
          </a:prstGeom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12" y="832959"/>
            <a:ext cx="5423344" cy="1289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088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951404"/>
            <a:ext cx="6296904" cy="58110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839" y="1772816"/>
            <a:ext cx="3524742" cy="55252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2" y="2895256"/>
            <a:ext cx="3978998" cy="50340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68939" y="2468080"/>
            <a:ext cx="4272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Multipole expansion of coupling interaction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20602" y="3688089"/>
            <a:ext cx="4598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Y : enables orbital angular momentum changes</a:t>
            </a:r>
          </a:p>
          <a:p>
            <a:r>
              <a:rPr lang="en-US" altLang="ko-KR" dirty="0" smtClean="0"/>
              <a:t>Alpha_{LK} : enables internal state changes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756" y="4454169"/>
            <a:ext cx="7873528" cy="201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8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8030" y="1412776"/>
            <a:ext cx="280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Vibration of spherical nuclei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07" y="1989808"/>
            <a:ext cx="2705657" cy="67836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148064" y="1412776"/>
            <a:ext cx="2821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Rotation of deformed nuclei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717" y="1964451"/>
            <a:ext cx="3986487" cy="17165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48064" y="3861048"/>
            <a:ext cx="37823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Theta’, phi’ : angle in body-fixed frame</a:t>
            </a:r>
          </a:p>
          <a:p>
            <a:r>
              <a:rPr lang="en-US" altLang="ko-KR" dirty="0" smtClean="0"/>
              <a:t>Omega : Euler angle</a:t>
            </a:r>
          </a:p>
          <a:p>
            <a:r>
              <a:rPr lang="en-US" altLang="ko-KR" dirty="0" err="1" smtClean="0"/>
              <a:t>Theta,phi</a:t>
            </a:r>
            <a:r>
              <a:rPr lang="en-US" altLang="ko-KR" dirty="0" smtClean="0"/>
              <a:t> : angle in lab-fixed frame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55576" y="5073948"/>
            <a:ext cx="476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Deformation </a:t>
            </a:r>
            <a:r>
              <a:rPr lang="en-US" altLang="ko-KR" dirty="0" smtClean="0">
                <a:solidFill>
                  <a:srgbClr val="FF0000"/>
                </a:solidFill>
              </a:rPr>
              <a:t>length</a:t>
            </a:r>
            <a:r>
              <a:rPr lang="ko-KR" altLang="en-US" dirty="0" smtClean="0"/>
              <a:t> </a:t>
            </a:r>
            <a:r>
              <a:rPr lang="en-US" altLang="ko-KR" dirty="0" smtClean="0"/>
              <a:t>for axial symmetric nuclei 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516" y="759655"/>
            <a:ext cx="6296904" cy="58110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6"/>
          <a:srcRect b="59739"/>
          <a:stretch/>
        </p:blipFill>
        <p:spPr>
          <a:xfrm>
            <a:off x="942020" y="2996952"/>
            <a:ext cx="2905385" cy="138324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817" y="5534335"/>
            <a:ext cx="5039428" cy="5239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51526" y="5241974"/>
            <a:ext cx="24689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Deformation parameter</a:t>
            </a:r>
          </a:p>
          <a:p>
            <a:r>
              <a:rPr lang="en-US" altLang="ko-KR" dirty="0" smtClean="0"/>
              <a:t>Of Coulomb and nuclear</a:t>
            </a:r>
          </a:p>
          <a:p>
            <a:r>
              <a:rPr lang="en-US" altLang="ko-KR" dirty="0" smtClean="0"/>
              <a:t>Can be different.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611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55" y="869139"/>
            <a:ext cx="4254247" cy="34239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4289936"/>
            <a:ext cx="7668695" cy="7049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979" y="5085184"/>
            <a:ext cx="7830643" cy="10669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60032" y="1052736"/>
            <a:ext cx="39693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many cases, </a:t>
            </a:r>
          </a:p>
          <a:p>
            <a:r>
              <a:rPr lang="en-US" altLang="ko-KR" dirty="0" smtClean="0"/>
              <a:t>Axially symmetric deformed nuclei</a:t>
            </a:r>
          </a:p>
          <a:p>
            <a:r>
              <a:rPr lang="en-US" altLang="ko-KR" dirty="0" smtClean="0"/>
              <a:t>are  considered.</a:t>
            </a:r>
          </a:p>
          <a:p>
            <a:endParaRPr lang="en-US" altLang="ko-KR" dirty="0"/>
          </a:p>
          <a:p>
            <a:r>
              <a:rPr lang="en-US" altLang="ko-KR" dirty="0" smtClean="0"/>
              <a:t>Consider Rotation perpendicular to</a:t>
            </a:r>
          </a:p>
          <a:p>
            <a:r>
              <a:rPr lang="en-US" altLang="ko-KR" dirty="0" smtClean="0"/>
              <a:t>Symmetry axis. </a:t>
            </a:r>
          </a:p>
          <a:p>
            <a:endParaRPr lang="en-US" altLang="ko-KR" dirty="0"/>
          </a:p>
          <a:p>
            <a:r>
              <a:rPr lang="en-US" altLang="ko-KR" dirty="0" smtClean="0"/>
              <a:t>Euler angle describes collective rotation.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108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440" y="2350315"/>
            <a:ext cx="5849166" cy="8097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8786" y="1916832"/>
            <a:ext cx="6044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Wave function of rigid rotor    (analogy of spherical harmonics)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82999" y="3429000"/>
            <a:ext cx="6942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Omega = Euler angle between body-fixed z’-axis and laboratory z-axis.</a:t>
            </a:r>
          </a:p>
          <a:p>
            <a:r>
              <a:rPr lang="en-US" altLang="ko-KR" dirty="0" smtClean="0"/>
              <a:t> K &gt;= 0  (two-fold degeneracy of clock-wise, counter-clock-wise rotation)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1385177"/>
            <a:ext cx="7240010" cy="40010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55576" y="982576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Rotational state is specified by I, M, 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57440" y="4425197"/>
            <a:ext cx="63483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Even-Even nuclei : intrinsic spin=0 </a:t>
            </a:r>
            <a:r>
              <a:rPr lang="en-US" altLang="ko-KR" dirty="0" smtClean="0">
                <a:sym typeface="Wingdings" panose="05000000000000000000" pitchFamily="2" charset="2"/>
              </a:rPr>
              <a:t> K=0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       only even number of I are possible, I = 0,2,4…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Odd nuclei : K is integer or half-integer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        Rotational Band   I = K, K+1, K+2 … are possible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5877272"/>
            <a:ext cx="430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(See Bohr and Mottelson II for more details)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91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272" y="1196752"/>
            <a:ext cx="6782747" cy="10288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44" y="2348880"/>
            <a:ext cx="7887801" cy="72400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1192" y="3508930"/>
            <a:ext cx="6296904" cy="8002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83568" y="764704"/>
            <a:ext cx="4079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Nuclear excitation : for small deformation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692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Vibration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72" y="1196752"/>
            <a:ext cx="2429214" cy="5430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349" y="1474998"/>
            <a:ext cx="3343742" cy="819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3888" y="1036363"/>
            <a:ext cx="405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Vibration in Q.M. </a:t>
            </a:r>
            <a:r>
              <a:rPr lang="en-US" altLang="ko-KR" dirty="0" smtClean="0">
                <a:sym typeface="Wingdings" panose="05000000000000000000" pitchFamily="2" charset="2"/>
              </a:rPr>
              <a:t> Oscillator or phonon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2420888"/>
            <a:ext cx="6219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one treat, parameter as operators with commutation relation.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2855738"/>
            <a:ext cx="2991267" cy="714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5576" y="3789040"/>
            <a:ext cx="405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Redefine, creation, annihilation operator 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146" y="4158372"/>
            <a:ext cx="2896004" cy="110505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5232" y="4379507"/>
            <a:ext cx="3791479" cy="70494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584" y="5373216"/>
            <a:ext cx="2372056" cy="74305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275856" y="5517232"/>
            <a:ext cx="2362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Hamiltonian of phonon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522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Vibration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240974"/>
            <a:ext cx="2229161" cy="5715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67" y="869138"/>
            <a:ext cx="4887007" cy="25911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72" y="1893052"/>
            <a:ext cx="3744416" cy="5433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92080" y="2708920"/>
            <a:ext cx="3220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two phonons of the same kind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Only Even I is possible.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71" y="4437112"/>
            <a:ext cx="5457190" cy="4855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17637" y="3681062"/>
            <a:ext cx="4755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Coupling potential are similar to Rotor model.</a:t>
            </a:r>
          </a:p>
          <a:p>
            <a:r>
              <a:rPr lang="en-US" altLang="ko-KR" dirty="0" smtClean="0"/>
              <a:t>(phonon number is additional quantum number)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5576297"/>
            <a:ext cx="6209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Calculation of couplings are implemented in the reaction codes. 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One usually need to specify parameter values. 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67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88" y="2251847"/>
            <a:ext cx="8287915" cy="7013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2020" y="1052736"/>
            <a:ext cx="7374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d,p</a:t>
            </a:r>
            <a:r>
              <a:rPr lang="en-US" altLang="ko-KR" dirty="0" smtClean="0"/>
              <a:t>) reaction case: </a:t>
            </a:r>
          </a:p>
          <a:p>
            <a:r>
              <a:rPr lang="en-US" altLang="ko-KR" dirty="0" smtClean="0"/>
              <a:t>In post form</a:t>
            </a:r>
            <a:endParaRPr lang="en-US" altLang="ko-KR" dirty="0"/>
          </a:p>
          <a:p>
            <a:r>
              <a:rPr lang="en-US" altLang="ko-KR" dirty="0" smtClean="0"/>
              <a:t>assume remnant correction is small </a:t>
            </a:r>
            <a:r>
              <a:rPr lang="en-US" altLang="ko-KR" dirty="0" smtClean="0">
                <a:sym typeface="Wingdings" panose="05000000000000000000" pitchFamily="2" charset="2"/>
              </a:rPr>
              <a:t> Coupling comes from V_{np}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78" y="3218073"/>
            <a:ext cx="8587991" cy="892857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012" y="4375805"/>
            <a:ext cx="8693394" cy="971421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42020" y="5562785"/>
            <a:ext cx="7782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Zero range approximation </a:t>
            </a:r>
            <a:r>
              <a:rPr lang="en-US" altLang="ko-KR" dirty="0" smtClean="0"/>
              <a:t>:   </a:t>
            </a:r>
            <a:r>
              <a:rPr lang="en-US" altLang="ko-KR" dirty="0" err="1" smtClean="0"/>
              <a:t>V_pn</a:t>
            </a:r>
            <a:r>
              <a:rPr lang="en-US" altLang="ko-KR" dirty="0" smtClean="0"/>
              <a:t>(r)*</a:t>
            </a:r>
            <a:r>
              <a:rPr lang="en-US" altLang="ko-KR" dirty="0" err="1" smtClean="0"/>
              <a:t>phid</a:t>
            </a:r>
            <a:r>
              <a:rPr lang="en-US" altLang="ko-KR" dirty="0" smtClean="0"/>
              <a:t>(r) -&gt; D_0*delta(r)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95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5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Summary of angular momentum algebra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1051" y="869138"/>
            <a:ext cx="58078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How to combine </a:t>
            </a:r>
            <a:r>
              <a:rPr lang="en-US" altLang="ko-KR" dirty="0" smtClean="0">
                <a:solidFill>
                  <a:srgbClr val="FF0000"/>
                </a:solidFill>
              </a:rPr>
              <a:t>two angular momentum </a:t>
            </a:r>
            <a:r>
              <a:rPr lang="en-US" altLang="ko-KR" dirty="0" smtClean="0"/>
              <a:t>states (or tensors)</a:t>
            </a:r>
          </a:p>
          <a:p>
            <a:r>
              <a:rPr lang="en-US" altLang="ko-KR" dirty="0" smtClean="0"/>
              <a:t>to make another angular momentum states ( Tensors).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Clebsch</a:t>
            </a:r>
            <a:r>
              <a:rPr lang="en-US" altLang="ko-KR" dirty="0" err="1">
                <a:solidFill>
                  <a:srgbClr val="FF0000"/>
                </a:solidFill>
                <a:sym typeface="Wingdings" panose="05000000000000000000" pitchFamily="2" charset="2"/>
              </a:rPr>
              <a:t>-</a:t>
            </a:r>
            <a:r>
              <a:rPr lang="en-US" altLang="ko-KR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Gordan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 coefficients  or Wigner 3j symbols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478" y="2637574"/>
            <a:ext cx="4709857" cy="7605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188" y="2094261"/>
            <a:ext cx="2086266" cy="4858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24219" y="2123564"/>
            <a:ext cx="1855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Irreducible tensor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68144" y="2780928"/>
            <a:ext cx="169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C.G. coefficients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209" y="3327653"/>
            <a:ext cx="4677428" cy="4572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2092" y="3804568"/>
            <a:ext cx="4229690" cy="45726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0756" y="4280708"/>
            <a:ext cx="4746881" cy="46352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259" y="4864709"/>
            <a:ext cx="5115639" cy="152421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56176" y="5445224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3j symbol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455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81686" y="2847512"/>
            <a:ext cx="5211683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Basics of nuclear reaction theory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407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discretization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63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44" y="903815"/>
            <a:ext cx="7764427" cy="448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4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discretization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63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44" y="903815"/>
            <a:ext cx="7764427" cy="448914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5106" y="1988840"/>
            <a:ext cx="4486901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7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17" y="808146"/>
            <a:ext cx="3486637" cy="24863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3429000"/>
            <a:ext cx="7144747" cy="12288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4645597"/>
            <a:ext cx="7344800" cy="9621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5181" y="1359314"/>
            <a:ext cx="5115639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3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 for 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0136" y="638132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6216" y="936780"/>
            <a:ext cx="80482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transfer reaction,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it is important to obtain  wave function in short range.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Optical potential only imply it gives good phase shift at large separation. </a:t>
            </a:r>
          </a:p>
          <a:p>
            <a:endParaRPr lang="en-US" altLang="ko-KR" dirty="0"/>
          </a:p>
          <a:p>
            <a:r>
              <a:rPr lang="en-US" altLang="ko-KR" dirty="0" smtClean="0"/>
              <a:t>      One needs a good approximation of full wave function in the range of interaction.     </a:t>
            </a:r>
          </a:p>
          <a:p>
            <a:r>
              <a:rPr lang="en-US" altLang="ko-KR" dirty="0" smtClean="0"/>
              <a:t>      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51257" y="5559062"/>
            <a:ext cx="4817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Adiabatic approximation:  slow process </a:t>
            </a:r>
            <a:r>
              <a:rPr lang="en-US" altLang="ko-KR" dirty="0" smtClean="0">
                <a:sym typeface="Wingdings" panose="05000000000000000000" pitchFamily="2" charset="2"/>
              </a:rPr>
              <a:t> frozen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81" y="4810301"/>
            <a:ext cx="6935168" cy="7335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062" y="2577812"/>
            <a:ext cx="5048955" cy="80021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632" y="3378024"/>
            <a:ext cx="4315427" cy="52394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793" y="4027657"/>
            <a:ext cx="4315427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052736"/>
            <a:ext cx="6182588" cy="13336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4767" y="2492896"/>
            <a:ext cx="2480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Adiabatic approximation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2472746"/>
            <a:ext cx="1905266" cy="4096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864" y="3012730"/>
            <a:ext cx="1905266" cy="40010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74" y="3508686"/>
            <a:ext cx="5668166" cy="13622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00192" y="3995772"/>
            <a:ext cx="2566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Treat “r” as a parameter.</a:t>
            </a:r>
          </a:p>
          <a:p>
            <a:r>
              <a:rPr lang="en-US" altLang="ko-KR" dirty="0" smtClean="0"/>
              <a:t>(frozen during reaction.) 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83568" y="4941168"/>
            <a:ext cx="606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zero-range approximation, wave function at r=0 is important 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931" y="5380717"/>
            <a:ext cx="5191850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759655"/>
            <a:ext cx="5191850" cy="6573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5923" y="1556476"/>
            <a:ext cx="8185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Solving this equation is equivalent to solve distorted Wave with adiabatic potential.   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39" y="2064343"/>
            <a:ext cx="3000794" cy="5430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30" y="2631607"/>
            <a:ext cx="4696480" cy="109552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603" y="3792098"/>
            <a:ext cx="4591691" cy="10955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93407" y="4021268"/>
            <a:ext cx="2222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(Finite range version.)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78935" y="2737600"/>
            <a:ext cx="19604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Jhonson-Sopper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Zero range </a:t>
            </a:r>
          </a:p>
          <a:p>
            <a:r>
              <a:rPr lang="en-US" altLang="ko-KR" dirty="0" smtClean="0"/>
              <a:t>Adiabatic potential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544" y="4958651"/>
            <a:ext cx="4315427" cy="80973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57321" y="5040354"/>
            <a:ext cx="3486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Compute transfer reaction by using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Adiabatic Wave function.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75656" y="5949280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Note that Adiabatic potential is </a:t>
            </a:r>
            <a:r>
              <a:rPr lang="en-US" altLang="ko-KR" dirty="0" smtClean="0">
                <a:solidFill>
                  <a:srgbClr val="FF0000"/>
                </a:solidFill>
              </a:rPr>
              <a:t>not</a:t>
            </a:r>
            <a:r>
              <a:rPr lang="en-US" altLang="ko-KR" dirty="0" smtClean="0"/>
              <a:t> for elastic scattering.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717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5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Summary of angular momentum algebra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1051" y="869138"/>
            <a:ext cx="76300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How to combine </a:t>
            </a:r>
            <a:r>
              <a:rPr lang="en-US" altLang="ko-KR" dirty="0" smtClean="0">
                <a:solidFill>
                  <a:srgbClr val="FF0000"/>
                </a:solidFill>
              </a:rPr>
              <a:t>3 angular momentum </a:t>
            </a:r>
            <a:r>
              <a:rPr lang="en-US" altLang="ko-KR" dirty="0" smtClean="0"/>
              <a:t>to a specific total angular momentum J?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One may add j1+j2 first, (j1+j2)+j3 = J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Or, one may add j2+j3 first, j1+(j2+j3) = J</a:t>
            </a:r>
            <a:endParaRPr lang="en-US" altLang="ko-KR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Wigner 6-j symbol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204864"/>
            <a:ext cx="5201376" cy="60968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55576" y="3092767"/>
            <a:ext cx="76300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How to combine </a:t>
            </a:r>
            <a:r>
              <a:rPr lang="en-US" altLang="ko-KR" dirty="0" smtClean="0">
                <a:solidFill>
                  <a:srgbClr val="FF0000"/>
                </a:solidFill>
              </a:rPr>
              <a:t>4 angular momentum </a:t>
            </a:r>
            <a:r>
              <a:rPr lang="en-US" altLang="ko-KR" dirty="0" smtClean="0"/>
              <a:t>to a specific total angular momentum J?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One may add (j1+j2) and (j3+j4) first, (j1+j2)+(j3+j4) = J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Or, one may add (j1+j3) and (j2+j4) first, (j1+j3)+(j2+j4) = J</a:t>
            </a:r>
            <a:endParaRPr lang="en-US" altLang="ko-KR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Wigner 9-j symbol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73" y="4509120"/>
            <a:ext cx="4725059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3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5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Summary of angular momentum algebra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1051" y="869138"/>
            <a:ext cx="81291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 projection of angular momentum on z-axis depends on the choice of coordinate.</a:t>
            </a:r>
          </a:p>
          <a:p>
            <a:r>
              <a:rPr lang="en-US" altLang="ko-KR" dirty="0" smtClean="0"/>
              <a:t>But the important part of physics does not depend on the choice of z-axis direction.</a:t>
            </a:r>
          </a:p>
          <a:p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Wigner-</a:t>
            </a:r>
            <a:r>
              <a:rPr lang="en-US" altLang="ko-KR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Eckart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 theorem (reduced matrix) 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872520"/>
            <a:ext cx="4858428" cy="18766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9592" y="3727314"/>
            <a:ext cx="4530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Decomposition of tensor acting on sub-system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4221088"/>
            <a:ext cx="5935953" cy="233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85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5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Grazing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distance,angular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momentum,angle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78" y="838348"/>
            <a:ext cx="3172268" cy="16575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07904" y="992254"/>
            <a:ext cx="4712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Grazing distance: Separation at two nuclei touch</a:t>
            </a:r>
            <a:endParaRPr 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811" y="1515017"/>
            <a:ext cx="3410426" cy="38105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597" y="2105245"/>
            <a:ext cx="1981477" cy="2762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2783" y="3575556"/>
            <a:ext cx="5896798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4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37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Conservation in Nuclear 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2855269" y="1515301"/>
            <a:ext cx="20437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3624630" y="1611243"/>
            <a:ext cx="137345" cy="2985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39254" y="1901441"/>
            <a:ext cx="10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projectile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10642" y="1922211"/>
            <a:ext cx="744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target</a:t>
            </a:r>
            <a:endParaRPr lang="ko-KR" altLang="en-US" dirty="0"/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4631728" y="1501307"/>
            <a:ext cx="116707" cy="4001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72725" y="1901441"/>
            <a:ext cx="1070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Projectile</a:t>
            </a:r>
          </a:p>
          <a:p>
            <a:r>
              <a:rPr lang="en-US" altLang="ko-KR" dirty="0" smtClean="0"/>
              <a:t>like</a:t>
            </a:r>
            <a:endParaRPr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5524945" y="1485823"/>
            <a:ext cx="155670" cy="325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82850" y="1879072"/>
            <a:ext cx="764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Target</a:t>
            </a:r>
          </a:p>
          <a:p>
            <a:r>
              <a:rPr lang="en-US" altLang="ko-KR" dirty="0" smtClean="0"/>
              <a:t>like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986063" y="711572"/>
            <a:ext cx="2571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/>
              <a:t>B(A, </a:t>
            </a:r>
            <a:r>
              <a:rPr lang="en-US" altLang="ko-KR" sz="5400" b="1" dirty="0" smtClean="0">
                <a:sym typeface="Wingdings" panose="05000000000000000000" pitchFamily="2" charset="2"/>
              </a:rPr>
              <a:t>C)D</a:t>
            </a:r>
            <a:endParaRPr lang="ko-KR" altLang="en-US" sz="5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139704" y="2766407"/>
            <a:ext cx="47527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Conservation laws in nuclear reaction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Baryon Number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Charge 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Energy and linear momentum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Total angular momentum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Parity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(approximate) Isospin</a:t>
            </a:r>
          </a:p>
        </p:txBody>
      </p:sp>
      <p:pic>
        <p:nvPicPr>
          <p:cNvPr id="2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23" y="3212976"/>
            <a:ext cx="22955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183" y="5445224"/>
            <a:ext cx="4644571" cy="34742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441353" y="5866451"/>
            <a:ext cx="6307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initial S-wave capture </a:t>
            </a:r>
            <a:r>
              <a:rPr lang="en-US" altLang="ko-KR" dirty="0" smtClean="0">
                <a:sym typeface="Wingdings" panose="05000000000000000000" pitchFamily="2" charset="2"/>
              </a:rPr>
              <a:t>  L=2,3,4 final states  ,  parity imply L=3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47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327928"/>
            <a:ext cx="5791998" cy="4202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24654" y="3459017"/>
            <a:ext cx="2225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One can interpret</a:t>
            </a:r>
          </a:p>
          <a:p>
            <a:r>
              <a:rPr lang="en-US" altLang="ko-KR" dirty="0" smtClean="0"/>
              <a:t>S-matrix as a</a:t>
            </a:r>
          </a:p>
          <a:p>
            <a:r>
              <a:rPr lang="en-US" altLang="ko-KR" dirty="0" smtClean="0"/>
              <a:t>Reflection coefficient.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27984" y="5160739"/>
            <a:ext cx="24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Reflection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76588" y="5530071"/>
            <a:ext cx="3788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absorption/transmission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76588" y="6073562"/>
            <a:ext cx="296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(Figure from </a:t>
            </a:r>
            <a:r>
              <a:rPr lang="en-US" altLang="ko-KR" dirty="0" err="1" smtClean="0"/>
              <a:t>J.Tostevin’s</a:t>
            </a:r>
            <a:r>
              <a:rPr lang="en-US" altLang="ko-KR" dirty="0" smtClean="0"/>
              <a:t> slide)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228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65" y="1340768"/>
            <a:ext cx="8280920" cy="2772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Partial wave expansion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</a:rPr>
              <a:t>phase shift, S-matrix, T-matrix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54" y="4293096"/>
            <a:ext cx="6192688" cy="102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278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36780"/>
            <a:ext cx="3744416" cy="4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27869"/>
            <a:ext cx="6264696" cy="1041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95536" y="3812847"/>
            <a:ext cx="75608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(total cross section</a:t>
            </a:r>
            <a:r>
              <a:rPr lang="en-US" altLang="ko-KR" dirty="0" smtClean="0">
                <a:solidFill>
                  <a:srgbClr val="FF0000"/>
                </a:solidFill>
              </a:rPr>
              <a:t>) = (</a:t>
            </a:r>
            <a:r>
              <a:rPr lang="en-US" altLang="ko-KR" dirty="0">
                <a:solidFill>
                  <a:srgbClr val="FF0000"/>
                </a:solidFill>
              </a:rPr>
              <a:t>elastic cross section</a:t>
            </a:r>
            <a:r>
              <a:rPr lang="en-US" altLang="ko-KR" dirty="0" smtClean="0">
                <a:solidFill>
                  <a:srgbClr val="FF0000"/>
                </a:solidFill>
              </a:rPr>
              <a:t>) + (</a:t>
            </a:r>
            <a:r>
              <a:rPr lang="en-US" altLang="ko-KR" dirty="0">
                <a:solidFill>
                  <a:srgbClr val="FF0000"/>
                </a:solidFill>
              </a:rPr>
              <a:t>reaction cross section) </a:t>
            </a:r>
          </a:p>
          <a:p>
            <a:endParaRPr lang="en-US" altLang="ko-KR" dirty="0"/>
          </a:p>
          <a:p>
            <a:r>
              <a:rPr lang="en-US" altLang="ko-KR" dirty="0"/>
              <a:t>(reaction cross section) describe the disappearance of flux </a:t>
            </a:r>
            <a:r>
              <a:rPr lang="en-US" altLang="ko-KR" dirty="0" smtClean="0"/>
              <a:t>from elastic channel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~ (absorption )</a:t>
            </a:r>
            <a:endParaRPr lang="ko-KR" alt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64813"/>
            <a:ext cx="6192688" cy="102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155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Kinematics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36780"/>
            <a:ext cx="3312368" cy="2684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9592" y="3820901"/>
            <a:ext cx="17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Satchler</a:t>
            </a:r>
            <a:r>
              <a:rPr lang="en-US" altLang="ko-KR" dirty="0" smtClean="0"/>
              <a:t> fig2.1)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16016" y="869138"/>
            <a:ext cx="4104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Typically,  two body reactions.</a:t>
            </a:r>
          </a:p>
          <a:p>
            <a:endParaRPr lang="en-US" altLang="ko-KR" dirty="0"/>
          </a:p>
          <a:p>
            <a:r>
              <a:rPr lang="en-US" altLang="ko-KR" dirty="0" smtClean="0"/>
              <a:t>Theoretical calculations are done in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Center of mass frame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Need convert CM&lt;-&gt;LAB</a:t>
            </a:r>
          </a:p>
        </p:txBody>
      </p:sp>
      <p:pic>
        <p:nvPicPr>
          <p:cNvPr id="14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110" y="5659256"/>
            <a:ext cx="1008112" cy="506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029" y="5011184"/>
            <a:ext cx="2904753" cy="502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042" y="5809710"/>
            <a:ext cx="980062" cy="290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4435120"/>
            <a:ext cx="3617987" cy="293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661" y="3142560"/>
            <a:ext cx="38766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150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Kinematics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36780"/>
            <a:ext cx="3312368" cy="2684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9592" y="3820901"/>
            <a:ext cx="17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Satchler</a:t>
            </a:r>
            <a:r>
              <a:rPr lang="en-US" altLang="ko-KR" dirty="0" smtClean="0"/>
              <a:t> fig2.1)</a:t>
            </a:r>
            <a:endParaRPr lang="ko-KR" altLang="en-US" dirty="0"/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25" y="4389439"/>
            <a:ext cx="3024336" cy="721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4343955"/>
            <a:ext cx="2952328" cy="684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17" y="5392116"/>
            <a:ext cx="6123203" cy="68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4628704" y="980728"/>
            <a:ext cx="3471688" cy="2101779"/>
            <a:chOff x="399195" y="1938417"/>
            <a:chExt cx="3471688" cy="2101779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195" y="1938417"/>
              <a:ext cx="3471688" cy="21017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662159" y="2780928"/>
              <a:ext cx="525465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/>
                <a:t>vcm</a:t>
              </a:r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411760" y="3131666"/>
              <a:ext cx="590226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/>
                <a:t>vlab</a:t>
              </a:r>
              <a:endParaRPr lang="ko-KR" altLang="en-US" dirty="0"/>
            </a:p>
          </p:txBody>
        </p:sp>
      </p:grp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041" y="3212976"/>
            <a:ext cx="140017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60032" y="3573016"/>
            <a:ext cx="2768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 Relation between angles</a:t>
            </a:r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396046"/>
            <a:ext cx="1289143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7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08720"/>
            <a:ext cx="5784729" cy="56308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28184" y="1105756"/>
            <a:ext cx="274761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File:</a:t>
            </a:r>
          </a:p>
          <a:p>
            <a:r>
              <a:rPr lang="en-US" altLang="ko-KR" dirty="0" smtClean="0"/>
              <a:t>Save/Load </a:t>
            </a:r>
          </a:p>
          <a:p>
            <a:r>
              <a:rPr lang="en-US" altLang="ko-KR" dirty="0" smtClean="0"/>
              <a:t>Input parameter values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Three tabs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Partition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Structure Model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Potentials/compute/plot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23528" y="1105756"/>
            <a:ext cx="1152128" cy="249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0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왼쪽 화살표 설명선 7"/>
          <p:cNvSpPr/>
          <p:nvPr/>
        </p:nvSpPr>
        <p:spPr>
          <a:xfrm>
            <a:off x="6503205" y="1475343"/>
            <a:ext cx="1769545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projectile</a:t>
            </a:r>
            <a:endParaRPr lang="ko-KR" altLang="en-US" dirty="0"/>
          </a:p>
        </p:txBody>
      </p:sp>
      <p:sp>
        <p:nvSpPr>
          <p:cNvPr id="9" name="왼쪽 화살표 설명선 8"/>
          <p:cNvSpPr/>
          <p:nvPr/>
        </p:nvSpPr>
        <p:spPr>
          <a:xfrm>
            <a:off x="6618877" y="2125221"/>
            <a:ext cx="1769545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target</a:t>
            </a:r>
            <a:endParaRPr lang="ko-KR" altLang="en-US" dirty="0"/>
          </a:p>
        </p:txBody>
      </p:sp>
      <p:sp>
        <p:nvSpPr>
          <p:cNvPr id="10" name="왼쪽 화살표 설명선 9"/>
          <p:cNvSpPr/>
          <p:nvPr/>
        </p:nvSpPr>
        <p:spPr>
          <a:xfrm>
            <a:off x="6618876" y="2811856"/>
            <a:ext cx="1769545" cy="1009941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Incident Energy/</a:t>
            </a:r>
          </a:p>
          <a:p>
            <a:pPr algn="ctr"/>
            <a:r>
              <a:rPr lang="en-US" altLang="ko-KR" dirty="0" smtClean="0"/>
              <a:t>Type of reaction</a:t>
            </a:r>
            <a:endParaRPr lang="ko-KR" altLang="en-US" dirty="0"/>
          </a:p>
        </p:txBody>
      </p:sp>
      <p:sp>
        <p:nvSpPr>
          <p:cNvPr id="11" name="왼쪽 화살표 설명선 10"/>
          <p:cNvSpPr/>
          <p:nvPr/>
        </p:nvSpPr>
        <p:spPr>
          <a:xfrm>
            <a:off x="6618875" y="5229200"/>
            <a:ext cx="1841557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kinematics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03371" y="335142"/>
            <a:ext cx="13731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Neutron : 1n</a:t>
            </a:r>
          </a:p>
          <a:p>
            <a:r>
              <a:rPr lang="en-US" altLang="ko-KR" dirty="0" smtClean="0"/>
              <a:t>Proton : 1H</a:t>
            </a:r>
          </a:p>
          <a:p>
            <a:r>
              <a:rPr lang="en-US" altLang="ko-KR" dirty="0" smtClean="0"/>
              <a:t>Deuteron : 2H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719060"/>
            <a:ext cx="5832648" cy="567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0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3497314" y="729548"/>
            <a:ext cx="2363147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15" b="1" dirty="0"/>
              <a:t>사업 개요 및 내용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64306" y="645609"/>
            <a:ext cx="617478" cy="6036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323" b="1" dirty="0">
                <a:solidFill>
                  <a:srgbClr val="002060"/>
                </a:solidFill>
              </a:rPr>
              <a:t>01</a:t>
            </a:r>
            <a:endParaRPr lang="ko-KR" altLang="en-US" sz="3323" b="1" dirty="0">
              <a:solidFill>
                <a:srgbClr val="00206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42742" y="725903"/>
            <a:ext cx="1951176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15" b="1">
                <a:solidFill>
                  <a:srgbClr val="002060"/>
                </a:solidFill>
              </a:rPr>
              <a:t>사업 일반현황</a:t>
            </a:r>
            <a:endParaRPr lang="ko-KR" altLang="en-US" sz="2215" b="1" dirty="0">
              <a:solidFill>
                <a:srgbClr val="002060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27818" y="545122"/>
            <a:ext cx="7911651" cy="669165"/>
            <a:chOff x="680136" y="304798"/>
            <a:chExt cx="8570955" cy="72492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23" t="9129" r="7295" b="84985"/>
            <a:stretch/>
          </p:blipFill>
          <p:spPr>
            <a:xfrm>
              <a:off x="680136" y="304798"/>
              <a:ext cx="8570955" cy="724929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996782" y="461319"/>
              <a:ext cx="1400036" cy="377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2" b="1" dirty="0">
                  <a:solidFill>
                    <a:schemeClr val="bg1"/>
                  </a:solidFill>
                  <a:latin typeface="+mn-ea"/>
                </a:rPr>
                <a:t>1. </a:t>
              </a:r>
              <a:r>
                <a:rPr lang="ko-KR" altLang="en-US" sz="1662" b="1" dirty="0">
                  <a:solidFill>
                    <a:schemeClr val="bg1"/>
                  </a:solidFill>
                  <a:latin typeface="+mn-ea"/>
                </a:rPr>
                <a:t>일반현황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108947" y="477796"/>
              <a:ext cx="1921012" cy="377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62" b="1"/>
                <a:t>사업개요 및 내용</a:t>
              </a:r>
            </a:p>
          </p:txBody>
        </p:sp>
      </p:grpSp>
      <p:cxnSp>
        <p:nvCxnSpPr>
          <p:cNvPr id="48" name="직선 연결선 47"/>
          <p:cNvCxnSpPr/>
          <p:nvPr/>
        </p:nvCxnSpPr>
        <p:spPr>
          <a:xfrm>
            <a:off x="628635" y="2376275"/>
            <a:ext cx="7836675" cy="0"/>
          </a:xfrm>
          <a:prstGeom prst="line">
            <a:avLst/>
          </a:prstGeom>
          <a:ln w="28575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28634" y="1800454"/>
            <a:ext cx="2613216" cy="546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954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r>
              <a:rPr lang="ko-KR" altLang="en-US" sz="2954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55576" y="2420888"/>
            <a:ext cx="7718243" cy="418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1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Introduction</a:t>
            </a: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</a:t>
            </a: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Basic of reaction theory</a:t>
            </a:r>
            <a:endParaRPr lang="en-US" altLang="ko-KR" sz="221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Elastic scattering</a:t>
            </a:r>
            <a:endParaRPr lang="en-US" altLang="ko-KR" sz="738" b="1" dirty="0" smtClean="0">
              <a:solidFill>
                <a:srgbClr val="0000A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4.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Inelastic scattering</a:t>
            </a:r>
            <a:endParaRPr lang="en-US" altLang="ko-KR" sz="2215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</a:t>
            </a:r>
            <a:r>
              <a:rPr lang="ko-KR" altLang="en-US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5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Transfer reaction  </a:t>
            </a:r>
            <a:endParaRPr lang="en-US" altLang="ko-KR" sz="2215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</a:t>
            </a:r>
            <a:r>
              <a:rPr lang="ko-KR" altLang="en-US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6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Breakup, CDCC, Fusion, etc. </a:t>
            </a:r>
            <a:endParaRPr lang="en-US" altLang="ko-KR" sz="221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31176" y="438402"/>
            <a:ext cx="8069520" cy="996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</p:spTree>
    <p:extLst>
      <p:ext uri="{BB962C8B-B14F-4D97-AF65-F5344CB8AC3E}">
        <p14:creationId xmlns:p14="http://schemas.microsoft.com/office/powerpoint/2010/main" val="173605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</a:p>
          <a:p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862923"/>
            <a:ext cx="5668166" cy="4305901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6300192" y="1366979"/>
            <a:ext cx="1872208" cy="144016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Get kinematics</a:t>
            </a:r>
          </a:p>
          <a:p>
            <a:pPr algn="ctr"/>
            <a:r>
              <a:rPr lang="en-US" altLang="ko-KR" dirty="0" smtClean="0"/>
              <a:t>button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5445224"/>
            <a:ext cx="2886478" cy="5239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390" y="5794267"/>
            <a:ext cx="2605812" cy="604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62" y="5975697"/>
            <a:ext cx="4824536" cy="539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50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Cross Section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1052736"/>
            <a:ext cx="6783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Reaction Theory and Experiments can be compared with </a:t>
            </a:r>
            <a:r>
              <a:rPr lang="en-US" altLang="ko-KR" dirty="0" smtClean="0">
                <a:solidFill>
                  <a:srgbClr val="FF0000"/>
                </a:solidFill>
              </a:rPr>
              <a:t>Cross Section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76" y="1422068"/>
            <a:ext cx="4057284" cy="222295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11808" y="3717032"/>
            <a:ext cx="80648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(Number of particles detected in solid angle/sec)</a:t>
            </a:r>
          </a:p>
          <a:p>
            <a:r>
              <a:rPr lang="en-US" altLang="ko-KR" dirty="0" smtClean="0"/>
              <a:t>= </a:t>
            </a:r>
            <a:r>
              <a:rPr lang="en-US" altLang="ko-KR" dirty="0" smtClean="0"/>
              <a:t>(Number of incident particles/sec)*(effective area)/(incident area)</a:t>
            </a:r>
          </a:p>
          <a:p>
            <a:r>
              <a:rPr lang="en-US" altLang="ko-KR" dirty="0" smtClean="0"/>
              <a:t>= </a:t>
            </a:r>
            <a:r>
              <a:rPr lang="en-US" altLang="ko-KR" dirty="0"/>
              <a:t>(Number of incident </a:t>
            </a:r>
            <a:r>
              <a:rPr lang="en-US" altLang="ko-KR" dirty="0" smtClean="0"/>
              <a:t>particles/sec)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*</a:t>
            </a:r>
            <a:r>
              <a:rPr lang="en-US" altLang="ko-KR" dirty="0" smtClean="0">
                <a:solidFill>
                  <a:srgbClr val="FF0000"/>
                </a:solidFill>
              </a:rPr>
              <a:t>(effective area per target)</a:t>
            </a:r>
            <a:r>
              <a:rPr lang="en-US" altLang="ko-KR" dirty="0" smtClean="0"/>
              <a:t>*(number of target particle in area)/(</a:t>
            </a:r>
            <a:r>
              <a:rPr lang="en-US" altLang="ko-KR" dirty="0"/>
              <a:t>incident area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= </a:t>
            </a:r>
            <a:r>
              <a:rPr lang="en-US" altLang="ko-KR" dirty="0"/>
              <a:t>(Number of incident particles/sec)</a:t>
            </a:r>
          </a:p>
          <a:p>
            <a:r>
              <a:rPr lang="en-US" altLang="ko-KR" dirty="0"/>
              <a:t>    *</a:t>
            </a:r>
            <a:r>
              <a:rPr lang="en-US" altLang="ko-KR" dirty="0">
                <a:solidFill>
                  <a:srgbClr val="FF0000"/>
                </a:solidFill>
              </a:rPr>
              <a:t>(effective area per target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r>
              <a:rPr lang="en-US" altLang="ko-KR" dirty="0" smtClean="0"/>
              <a:t>*(target particle number density)*(target thickness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496656" y="5616822"/>
            <a:ext cx="7692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(Cross section) </a:t>
            </a:r>
            <a:r>
              <a:rPr lang="en-US" altLang="ko-KR" dirty="0" smtClean="0"/>
              <a:t>= </a:t>
            </a:r>
            <a:r>
              <a:rPr lang="en-US" altLang="ko-KR" dirty="0">
                <a:solidFill>
                  <a:srgbClr val="FF0000"/>
                </a:solidFill>
              </a:rPr>
              <a:t>(effective area per </a:t>
            </a:r>
            <a:r>
              <a:rPr lang="en-US" altLang="ko-KR" dirty="0" smtClean="0">
                <a:solidFill>
                  <a:srgbClr val="FF0000"/>
                </a:solidFill>
              </a:rPr>
              <a:t>reaction) </a:t>
            </a:r>
          </a:p>
          <a:p>
            <a:r>
              <a:rPr lang="en-US" altLang="ko-KR" dirty="0" smtClean="0"/>
              <a:t>does </a:t>
            </a:r>
            <a:r>
              <a:rPr lang="en-US" altLang="ko-KR" dirty="0"/>
              <a:t>not depends on the experimental </a:t>
            </a:r>
            <a:r>
              <a:rPr lang="en-US" altLang="ko-KR" dirty="0" smtClean="0"/>
              <a:t>condition ( target thickness, beam size…)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255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Cross Section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02" y="4621587"/>
            <a:ext cx="7164288" cy="839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132" y="2806057"/>
            <a:ext cx="3240359" cy="1470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68146" y="878191"/>
            <a:ext cx="3624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</a:t>
            </a:r>
            <a:r>
              <a:rPr lang="en-US" dirty="0" smtClean="0">
                <a:solidFill>
                  <a:srgbClr val="FF0000"/>
                </a:solidFill>
              </a:rPr>
              <a:t>theory</a:t>
            </a:r>
            <a:r>
              <a:rPr lang="en-US" dirty="0" smtClean="0"/>
              <a:t>, cross section can be obtained from the asymptotic wave function(scattering amplitude)</a:t>
            </a:r>
            <a:endParaRPr 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2210" y="1963838"/>
            <a:ext cx="2646213" cy="62217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362" y="759655"/>
            <a:ext cx="4057284" cy="2222956"/>
          </a:xfrm>
          <a:prstGeom prst="rect">
            <a:avLst/>
          </a:prstGeom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337" y="3666396"/>
            <a:ext cx="3312367" cy="829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3446" y="3607749"/>
            <a:ext cx="2476954" cy="7899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2362" y="5733256"/>
            <a:ext cx="4057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dirty="0" smtClean="0"/>
              <a:t>what is the interaction (Hamiltonian)</a:t>
            </a:r>
          </a:p>
          <a:p>
            <a:pPr marL="342900" indent="-342900">
              <a:buAutoNum type="arabicParenBoth"/>
            </a:pPr>
            <a:r>
              <a:rPr lang="en-US" dirty="0" smtClean="0"/>
              <a:t>How to get the wave function   </a:t>
            </a:r>
          </a:p>
        </p:txBody>
      </p:sp>
      <p:sp>
        <p:nvSpPr>
          <p:cNvPr id="4" name="오른쪽 화살표 3"/>
          <p:cNvSpPr/>
          <p:nvPr/>
        </p:nvSpPr>
        <p:spPr>
          <a:xfrm>
            <a:off x="4714376" y="5912405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81154" y="5878419"/>
            <a:ext cx="2328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Reaction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77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528" y="921507"/>
            <a:ext cx="720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Simplification of many-body wave function :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sum of channel wave functions </a:t>
            </a:r>
          </a:p>
          <a:p>
            <a:r>
              <a:rPr lang="en-US" altLang="ko-KR" dirty="0" smtClean="0"/>
              <a:t>    (</a:t>
            </a:r>
            <a:r>
              <a:rPr lang="en-US" altLang="ko-KR" dirty="0" smtClean="0">
                <a:solidFill>
                  <a:srgbClr val="FF0000"/>
                </a:solidFill>
              </a:rPr>
              <a:t>bound state wave functions</a:t>
            </a:r>
            <a:r>
              <a:rPr lang="en-US" altLang="ko-KR" dirty="0" smtClean="0"/>
              <a:t> of projectile and target)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and (</a:t>
            </a:r>
            <a:r>
              <a:rPr lang="en-US" altLang="ko-KR" dirty="0" smtClean="0">
                <a:solidFill>
                  <a:srgbClr val="FF0000"/>
                </a:solidFill>
              </a:rPr>
              <a:t>wave function for relative motion</a:t>
            </a:r>
            <a:r>
              <a:rPr lang="en-US" altLang="ko-KR" dirty="0" smtClean="0"/>
              <a:t>) 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Relative wave function determine the flux  </a:t>
            </a:r>
            <a:r>
              <a:rPr lang="en-US" altLang="ko-KR" dirty="0" smtClean="0">
                <a:sym typeface="Wingdings" panose="05000000000000000000" pitchFamily="2" charset="2"/>
              </a:rPr>
              <a:t> cross section </a:t>
            </a:r>
            <a:endParaRPr lang="ko-KR" alt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12" y="2806975"/>
            <a:ext cx="4294803" cy="592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오른쪽 화살표 12"/>
          <p:cNvSpPr/>
          <p:nvPr/>
        </p:nvSpPr>
        <p:spPr>
          <a:xfrm>
            <a:off x="3419872" y="4545935"/>
            <a:ext cx="504056" cy="4463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259632" y="4185895"/>
            <a:ext cx="1944216" cy="1440160"/>
            <a:chOff x="1691680" y="4941168"/>
            <a:chExt cx="1944216" cy="1440160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1871700" y="5121188"/>
              <a:ext cx="1428933" cy="9361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타원 15"/>
            <p:cNvSpPr/>
            <p:nvPr/>
          </p:nvSpPr>
          <p:spPr>
            <a:xfrm>
              <a:off x="1691680" y="4941168"/>
              <a:ext cx="360040" cy="36004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2965370" y="5733256"/>
              <a:ext cx="670526" cy="6480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pic>
          <p:nvPicPr>
            <p:cNvPr id="19" name="그림 18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4816" y="5661248"/>
              <a:ext cx="668952" cy="251429"/>
            </a:xfrm>
            <a:prstGeom prst="rect">
              <a:avLst/>
            </a:prstGeom>
          </p:spPr>
        </p:pic>
      </p:grpSp>
      <p:grpSp>
        <p:nvGrpSpPr>
          <p:cNvPr id="22" name="그룹 21"/>
          <p:cNvGrpSpPr/>
          <p:nvPr/>
        </p:nvGrpSpPr>
        <p:grpSpPr>
          <a:xfrm>
            <a:off x="4139952" y="3969871"/>
            <a:ext cx="1733592" cy="1763385"/>
            <a:chOff x="6092029" y="4632244"/>
            <a:chExt cx="1733592" cy="1763385"/>
          </a:xfrm>
        </p:grpSpPr>
        <p:cxnSp>
          <p:nvCxnSpPr>
            <p:cNvPr id="23" name="직선 연결선 22"/>
            <p:cNvCxnSpPr/>
            <p:nvPr/>
          </p:nvCxnSpPr>
          <p:spPr>
            <a:xfrm flipH="1">
              <a:off x="6427292" y="4812264"/>
              <a:ext cx="1205048" cy="12593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타원 23"/>
            <p:cNvSpPr/>
            <p:nvPr/>
          </p:nvSpPr>
          <p:spPr>
            <a:xfrm>
              <a:off x="7452320" y="4632244"/>
              <a:ext cx="360040" cy="36004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b</a:t>
              </a:r>
              <a:endParaRPr lang="ko-KR" altLang="en-US" dirty="0"/>
            </a:p>
          </p:txBody>
        </p:sp>
        <p:sp>
          <p:nvSpPr>
            <p:cNvPr id="25" name="타원 24"/>
            <p:cNvSpPr/>
            <p:nvPr/>
          </p:nvSpPr>
          <p:spPr>
            <a:xfrm>
              <a:off x="6092029" y="5747557"/>
              <a:ext cx="670526" cy="64807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B</a:t>
              </a:r>
              <a:endParaRPr lang="ko-KR" altLang="en-US" dirty="0"/>
            </a:p>
          </p:txBody>
        </p:sp>
        <p:pic>
          <p:nvPicPr>
            <p:cNvPr id="26" name="그림 2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288" y="5471161"/>
              <a:ext cx="661333" cy="262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122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1021" y="846750"/>
            <a:ext cx="4841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Suppose we separate full many-body Hamiltonian </a:t>
            </a:r>
          </a:p>
          <a:p>
            <a:r>
              <a:rPr lang="en-US" altLang="ko-KR" dirty="0" smtClean="0"/>
              <a:t>Into (projectile)+(target)+(relative)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28909" y="5233723"/>
            <a:ext cx="7917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Note that the separation </a:t>
            </a:r>
            <a:r>
              <a:rPr lang="en-US" altLang="ko-KR" dirty="0" smtClean="0"/>
              <a:t>of Full </a:t>
            </a:r>
            <a:r>
              <a:rPr lang="en-US" altLang="ko-KR" dirty="0" smtClean="0"/>
              <a:t>Hamiltonian into </a:t>
            </a:r>
          </a:p>
          <a:p>
            <a:r>
              <a:rPr lang="en-US" altLang="ko-KR" dirty="0" smtClean="0"/>
              <a:t>Projectile and </a:t>
            </a:r>
            <a:r>
              <a:rPr lang="en-US" altLang="ko-KR" dirty="0" smtClean="0"/>
              <a:t>target Is </a:t>
            </a:r>
            <a:r>
              <a:rPr lang="en-US" altLang="ko-KR" dirty="0" smtClean="0">
                <a:solidFill>
                  <a:srgbClr val="FF0000"/>
                </a:solidFill>
              </a:rPr>
              <a:t>not unique</a:t>
            </a:r>
            <a:r>
              <a:rPr lang="en-US" altLang="ko-KR" dirty="0" smtClean="0"/>
              <a:t>.  </a:t>
            </a:r>
          </a:p>
          <a:p>
            <a:r>
              <a:rPr lang="en-US" altLang="ko-KR" dirty="0" smtClean="0"/>
              <a:t>Depends on Channel choice.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21" y="1511558"/>
            <a:ext cx="5601482" cy="1390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365" y="2978327"/>
            <a:ext cx="3886742" cy="10002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542" y="4054517"/>
            <a:ext cx="8039641" cy="11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2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980728"/>
            <a:ext cx="20669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5791" y="1124744"/>
            <a:ext cx="274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Model space wave function </a:t>
            </a:r>
            <a:endParaRPr lang="ko-KR" alt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124744"/>
            <a:ext cx="15525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37382"/>
            <a:ext cx="60579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41746" y="1839477"/>
            <a:ext cx="2550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Expand for each channels</a:t>
            </a:r>
            <a:endParaRPr lang="ko-KR" altLang="en-US" dirty="0"/>
          </a:p>
        </p:txBody>
      </p:sp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91" y="3341611"/>
            <a:ext cx="4476750" cy="6667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14965" y="3341611"/>
            <a:ext cx="2652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Coupled channel equation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4128" y="4477165"/>
            <a:ext cx="3292884" cy="12401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760" y="4338750"/>
            <a:ext cx="4750265" cy="151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15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Model space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8" y="868070"/>
            <a:ext cx="4921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Choice of </a:t>
            </a:r>
            <a:r>
              <a:rPr lang="en-US" altLang="ko-KR" dirty="0" smtClean="0">
                <a:solidFill>
                  <a:srgbClr val="FF0000"/>
                </a:solidFill>
              </a:rPr>
              <a:t>model space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different reaction model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237402"/>
            <a:ext cx="6984776" cy="522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6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0728"/>
            <a:ext cx="272415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03065"/>
            <a:ext cx="3914775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891180" y="1019899"/>
            <a:ext cx="195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Projection operator</a:t>
            </a:r>
            <a:endParaRPr lang="ko-KR" altLang="en-US" dirty="0"/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428403"/>
            <a:ext cx="4000494" cy="335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06" y="2060848"/>
            <a:ext cx="49339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34519"/>
            <a:ext cx="48387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83568" y="3068960"/>
            <a:ext cx="2113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Effective Hamiltonian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511168" y="3068960"/>
            <a:ext cx="33093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Acts only on P(model space)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Complex 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Negative imaginary potential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</a:t>
            </a:r>
            <a:r>
              <a:rPr lang="en-US" altLang="ko-KR" dirty="0" smtClean="0"/>
              <a:t> loss of a probability flux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from model space</a:t>
            </a:r>
          </a:p>
          <a:p>
            <a:r>
              <a:rPr lang="en-US" altLang="ko-KR" dirty="0" smtClean="0"/>
              <a:t>4. non-local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11560" y="4870901"/>
            <a:ext cx="5446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Theoretically we may compute effective Hamiltonian. </a:t>
            </a:r>
          </a:p>
          <a:p>
            <a:r>
              <a:rPr lang="en-US" altLang="ko-KR" dirty="0" smtClean="0"/>
              <a:t>In practice, effective potential are fitted to experiments.  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39552" y="5579948"/>
            <a:ext cx="8247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Optical potential in elastic channel simulates the neglected model space contributions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28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11560" y="1124744"/>
            <a:ext cx="80651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Optical potential is complex in general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Disappearance of flux from the elastic channel</a:t>
            </a:r>
            <a:endParaRPr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611560" y="1988840"/>
            <a:ext cx="7416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Negative imaginary potential implies reduction in flux in elastic channel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 Absorption cross section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06" y="2963826"/>
            <a:ext cx="5443047" cy="66438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34434" y="3717032"/>
            <a:ext cx="800242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(total cross section) = (elastic cross section) + (reaction cross section) </a:t>
            </a:r>
          </a:p>
          <a:p>
            <a:endParaRPr lang="en-US" altLang="ko-KR" dirty="0"/>
          </a:p>
          <a:p>
            <a:r>
              <a:rPr lang="en-US" altLang="ko-KR" dirty="0"/>
              <a:t>(reaction cross section) describe the disappearance of flux from elastic channel</a:t>
            </a:r>
          </a:p>
          <a:p>
            <a:r>
              <a:rPr lang="en-US" altLang="ko-KR" dirty="0"/>
              <a:t>                                     ~ (absorption )</a:t>
            </a:r>
          </a:p>
          <a:p>
            <a:endParaRPr lang="en-US" altLang="ko-KR" dirty="0"/>
          </a:p>
          <a:p>
            <a:r>
              <a:rPr lang="en-US" altLang="ko-KR" dirty="0" smtClean="0"/>
              <a:t>In coupled reaction calculation, </a:t>
            </a:r>
            <a:endParaRPr lang="en-US" altLang="ko-KR" dirty="0"/>
          </a:p>
          <a:p>
            <a:r>
              <a:rPr lang="en-US" altLang="ko-KR" dirty="0"/>
              <a:t>(reaction cross section)  = (sum of included reaction cross section) </a:t>
            </a:r>
          </a:p>
          <a:p>
            <a:r>
              <a:rPr lang="en-US" altLang="ko-KR" dirty="0"/>
              <a:t>                                            +(absorption from all other reactions/absorption/fusion)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534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9552" y="1700808"/>
            <a:ext cx="221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Consider two channels</a:t>
            </a:r>
            <a:endParaRPr lang="ko-KR" altLang="en-US" dirty="0"/>
          </a:p>
        </p:txBody>
      </p:sp>
      <p:pic>
        <p:nvPicPr>
          <p:cNvPr id="31" name="그림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96796"/>
            <a:ext cx="5095619" cy="63542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9552" y="980728"/>
            <a:ext cx="4239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weak coupling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DWBA approximation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4246" y="3285773"/>
            <a:ext cx="807079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coupling between different channels are weak, </a:t>
            </a:r>
          </a:p>
          <a:p>
            <a:r>
              <a:rPr lang="en-US" altLang="ko-KR" dirty="0" smtClean="0"/>
              <a:t>We may ignore them or treat as a perturbation.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To get transition from 0</a:t>
            </a:r>
            <a:r>
              <a:rPr lang="en-US" altLang="ko-KR" dirty="0" smtClean="0">
                <a:sym typeface="Wingdings" panose="05000000000000000000" pitchFamily="2" charset="2"/>
              </a:rPr>
              <a:t> 1 channel,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We may i</a:t>
            </a:r>
            <a:r>
              <a:rPr lang="en-US" altLang="ko-KR" dirty="0"/>
              <a:t>gnore V_{01} and treat V_{10} as a perturbation for the other channel.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(1) First solve elastic channel with distorting potential V_{00}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(2) Solve transition w</a:t>
            </a:r>
            <a:r>
              <a:rPr lang="en-US" altLang="ko-KR" dirty="0" smtClean="0"/>
              <a:t>ith distorting potential V_{11} and transition coupling V_{10}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089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1.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00192" y="2847512"/>
            <a:ext cx="2045753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Introduction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46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49" y="980635"/>
            <a:ext cx="3701484" cy="82691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11560" y="3068960"/>
            <a:ext cx="706687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DWBA, one does not need to solve coupled equation.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Solve distorted waves separately.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Calculate DWBA amplitude by integral </a:t>
            </a:r>
          </a:p>
          <a:p>
            <a:r>
              <a:rPr lang="en-US" altLang="ko-KR" dirty="0" smtClean="0"/>
              <a:t>        with distorted waves and coupling potential (and bound state waves)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over internal coordinates.  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Now remaining problem is </a:t>
            </a:r>
          </a:p>
          <a:p>
            <a:r>
              <a:rPr lang="en-US" altLang="ko-KR" dirty="0" smtClean="0"/>
              <a:t>(0) What is </a:t>
            </a:r>
            <a:r>
              <a:rPr lang="en-US" altLang="ko-KR" dirty="0" smtClean="0">
                <a:solidFill>
                  <a:srgbClr val="FF0000"/>
                </a:solidFill>
              </a:rPr>
              <a:t>the </a:t>
            </a:r>
            <a:r>
              <a:rPr lang="en-US" altLang="ko-KR" dirty="0" smtClean="0">
                <a:solidFill>
                  <a:srgbClr val="FF0000"/>
                </a:solidFill>
              </a:rPr>
              <a:t>optical potential(entrance , exit)</a:t>
            </a:r>
            <a:r>
              <a:rPr lang="en-US" altLang="ko-KR" dirty="0" smtClean="0"/>
              <a:t>? </a:t>
            </a:r>
            <a:endParaRPr lang="en-US" altLang="ko-KR" dirty="0" smtClean="0"/>
          </a:p>
          <a:p>
            <a:pPr marL="342900" indent="-342900">
              <a:buAutoNum type="arabicParenBoth"/>
            </a:pPr>
            <a:r>
              <a:rPr lang="en-US" altLang="ko-KR" dirty="0" smtClean="0"/>
              <a:t>What is </a:t>
            </a:r>
            <a:r>
              <a:rPr lang="en-US" altLang="ko-KR" dirty="0" smtClean="0">
                <a:solidFill>
                  <a:srgbClr val="FF0000"/>
                </a:solidFill>
              </a:rPr>
              <a:t>the coupling potential </a:t>
            </a:r>
            <a:r>
              <a:rPr lang="en-US" altLang="ko-KR" dirty="0" smtClean="0"/>
              <a:t>for specific reaction?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What is </a:t>
            </a:r>
            <a:r>
              <a:rPr lang="en-US" altLang="ko-KR" dirty="0" smtClean="0">
                <a:solidFill>
                  <a:srgbClr val="FF0000"/>
                </a:solidFill>
              </a:rPr>
              <a:t>the bound state wave function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248" y="2132593"/>
            <a:ext cx="6653477" cy="75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6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 calculation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16016" y="1038102"/>
            <a:ext cx="43204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the coupling between channels is weak</a:t>
            </a:r>
          </a:p>
          <a:p>
            <a:r>
              <a:rPr lang="en-US" altLang="ko-KR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DWBA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If several channels are strongly coupled 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Coupled channel</a:t>
            </a:r>
            <a:r>
              <a:rPr lang="en-US" altLang="ko-KR" dirty="0" smtClean="0"/>
              <a:t> calculation</a:t>
            </a:r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07" y="1052736"/>
            <a:ext cx="3960440" cy="523800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065" y="2564904"/>
            <a:ext cx="1629002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21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Partial Wave Expansion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980728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Sch. Eq. is 3-d : complicate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Total angular momentum conservation during reaction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    One can reduce 3-d </a:t>
            </a:r>
            <a:r>
              <a:rPr lang="en-US" dirty="0" err="1" smtClean="0">
                <a:sym typeface="Wingdings" panose="05000000000000000000" pitchFamily="2" charset="2"/>
              </a:rPr>
              <a:t>Sch.Eq</a:t>
            </a:r>
            <a:r>
              <a:rPr lang="en-US" dirty="0" smtClean="0">
                <a:sym typeface="Wingdings" panose="05000000000000000000" pitchFamily="2" charset="2"/>
              </a:rPr>
              <a:t>. into 1-d Radial equation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988840"/>
            <a:ext cx="7388795" cy="9905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3071776"/>
            <a:ext cx="5832648" cy="98706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404" y="4091732"/>
            <a:ext cx="4364884" cy="1199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92080" y="4173174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Asymptotic wave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S-matrix =  phase shift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27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Partial Wave Expansion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329634"/>
            <a:ext cx="5967889" cy="17732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3852704"/>
            <a:ext cx="2095792" cy="11241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7049" y="939164"/>
            <a:ext cx="661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S-matrix in each partial wave</a:t>
            </a:r>
            <a:r>
              <a:rPr lang="en-US" dirty="0" smtClean="0">
                <a:sym typeface="Wingdings" panose="05000000000000000000" pitchFamily="2" charset="2"/>
              </a:rPr>
              <a:t> Scattering amplitude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27584" y="3333294"/>
            <a:ext cx="661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Scattering amplitude  Cross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07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286168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Elastic scattering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529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5576" y="1196752"/>
            <a:ext cx="746678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Elastic scattering are usually described in </a:t>
            </a:r>
            <a:r>
              <a:rPr lang="en-US" altLang="ko-KR" dirty="0" smtClean="0">
                <a:solidFill>
                  <a:srgbClr val="FF0000"/>
                </a:solidFill>
              </a:rPr>
              <a:t>optical model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No internal structure of nuclei </a:t>
            </a:r>
            <a:r>
              <a:rPr lang="en-US" altLang="ko-KR" dirty="0" smtClean="0">
                <a:sym typeface="Wingdings" panose="05000000000000000000" pitchFamily="2" charset="2"/>
              </a:rPr>
              <a:t> point particles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Complex optical potential  implicitly include structure of nuclei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Only elastic channels are explicit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r>
              <a:rPr lang="en-US" altLang="ko-KR" dirty="0" smtClean="0"/>
              <a:t>In some case, one can study the structure of nuclei with elastic scattering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Include additional channel effects on elastic scattering coupled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A model of internal structure of nuclei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Example: Elastic scattering of Halo nuclei ( CDCC calculation)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4357847"/>
            <a:ext cx="2716305" cy="21779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5977" y="4581128"/>
            <a:ext cx="1695738" cy="12983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5248" y="4597431"/>
            <a:ext cx="2448148" cy="5375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36220" y="6021288"/>
            <a:ext cx="2472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A. Moro’s lecture)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125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36780"/>
            <a:ext cx="6670327" cy="4134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220072" y="6165304"/>
            <a:ext cx="307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(Fig. from A.M. Moro’s lecture)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55576" y="5268437"/>
            <a:ext cx="38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Typical energy dependence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Common to use ratio to Rutherford cross section</a:t>
            </a:r>
          </a:p>
        </p:txBody>
      </p:sp>
    </p:spTree>
    <p:extLst>
      <p:ext uri="{BB962C8B-B14F-4D97-AF65-F5344CB8AC3E}">
        <p14:creationId xmlns:p14="http://schemas.microsoft.com/office/powerpoint/2010/main" val="360543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Semi-classical interpretation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20072" y="6165304"/>
            <a:ext cx="307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(Fig. from A.M. Moro’s lecture)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646" y="1253023"/>
            <a:ext cx="3696216" cy="23053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5036486" y="4054053"/>
            <a:ext cx="3438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Nuclear interaction </a:t>
            </a:r>
          </a:p>
          <a:p>
            <a:r>
              <a:rPr lang="en-US" altLang="ko-KR" dirty="0" smtClean="0"/>
              <a:t>~  strong, attractive, short ranged.</a:t>
            </a:r>
          </a:p>
          <a:p>
            <a:endParaRPr lang="en-US" altLang="ko-KR" dirty="0" smtClean="0"/>
          </a:p>
          <a:p>
            <a:r>
              <a:rPr lang="en-US" altLang="ko-KR" dirty="0" smtClean="0">
                <a:solidFill>
                  <a:srgbClr val="FF0000"/>
                </a:solidFill>
              </a:rPr>
              <a:t>Coulomb barrier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20" y="3861048"/>
            <a:ext cx="3779148" cy="270492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1002714"/>
            <a:ext cx="3453212" cy="255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7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796052"/>
            <a:ext cx="4176464" cy="103701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1885340"/>
            <a:ext cx="3886742" cy="10002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8888" y="3573016"/>
            <a:ext cx="8645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Optical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Ignore internal structure of target and projectile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Usually Optical potential are fitted to reproduce elastic scattering experiments.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Only inputs are 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mass/spin of projectile/target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Projectile </a:t>
            </a:r>
            <a:r>
              <a:rPr lang="en-US" sz="2400" dirty="0"/>
              <a:t>Energy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Optical potential </a:t>
            </a:r>
            <a:endParaRPr lang="en-US" sz="24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056" y="735806"/>
            <a:ext cx="3686095" cy="263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9893" y="908720"/>
            <a:ext cx="63845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It is common to use (phenomenological) optical potential to solve </a:t>
            </a:r>
          </a:p>
          <a:p>
            <a:r>
              <a:rPr lang="en-US" altLang="ko-KR" dirty="0" smtClean="0"/>
              <a:t>Elastic scattering or get distorted waves.  </a:t>
            </a:r>
          </a:p>
          <a:p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32050"/>
            <a:ext cx="4323047" cy="2514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2868" y="2276872"/>
            <a:ext cx="50274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Only for Elastic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Ignore internal structure of projectile and target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Coulomb    </a:t>
            </a:r>
            <a:r>
              <a:rPr lang="en-US" altLang="ko-KR" dirty="0" smtClean="0"/>
              <a:t>+ Complex nuclear interaction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     complex phase shift, |s|&lt;1.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 absorption  (disappearance in elastic channel)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836" y="3748414"/>
            <a:ext cx="3779148" cy="270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2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Why Nuclear Reaction theory?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1124744"/>
            <a:ext cx="86409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Many elements in nature are created by nuclear reactions in star.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</a:t>
            </a:r>
            <a:r>
              <a:rPr lang="en-US" sz="2400" dirty="0" smtClean="0">
                <a:sym typeface="Wingdings" panose="05000000000000000000" pitchFamily="2" charset="2"/>
              </a:rPr>
              <a:t> nuclear reaction cross sections are important. 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Much information on nuclear physics comes from nuclear reaction experiments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</a:t>
            </a:r>
            <a:r>
              <a:rPr lang="en-US" sz="2400" dirty="0" smtClean="0">
                <a:sym typeface="Wingdings" panose="05000000000000000000" pitchFamily="2" charset="2"/>
              </a:rPr>
              <a:t> Tool to extract meaningful information of nuclear structure, nuclear force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Fully microscopic many-body calculation of nuclear reaction is not feasible in general.  </a:t>
            </a:r>
          </a:p>
          <a:p>
            <a:r>
              <a:rPr lang="en-US" sz="2400" dirty="0" smtClean="0">
                <a:sym typeface="Wingdings" panose="05000000000000000000" pitchFamily="2" charset="2"/>
              </a:rPr>
              <a:t>    Needs reaction models for specific types of reactions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4710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Coulomb barrier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930532"/>
            <a:ext cx="5040560" cy="35064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7837" y="4609642"/>
            <a:ext cx="3426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Rough Estimation Coulomb Barrier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590" y="5151608"/>
            <a:ext cx="7488832" cy="11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4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9893" y="908720"/>
            <a:ext cx="6384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It is common to use (phenomenological) optical potential to solve </a:t>
            </a:r>
          </a:p>
          <a:p>
            <a:r>
              <a:rPr lang="en-US" altLang="ko-KR" dirty="0" smtClean="0"/>
              <a:t>Elastic scattering or get distorted waves.  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628800"/>
            <a:ext cx="4323047" cy="2514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9271" y="2001614"/>
            <a:ext cx="6939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Typically</a:t>
            </a:r>
            <a:r>
              <a:rPr lang="en-US" altLang="ko-KR" dirty="0">
                <a:sym typeface="Wingdings" panose="05000000000000000000" pitchFamily="2" charset="2"/>
              </a:rPr>
              <a:t>, Woods-Saxon </a:t>
            </a:r>
            <a:r>
              <a:rPr lang="en-US" altLang="ko-KR" dirty="0" smtClean="0">
                <a:sym typeface="Wingdings" panose="05000000000000000000" pitchFamily="2" charset="2"/>
              </a:rPr>
              <a:t>form  : Depth, (reduced) Radius, diffuseness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Central = Volume  + Surface (derivative)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Spin-orbit interaction : projectile spin, orbital angular momentum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(spin-spin),(tensor) interactions are not considered in most case.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893" y="3429000"/>
            <a:ext cx="5132772" cy="12919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157" y="4720922"/>
            <a:ext cx="8497486" cy="1486107"/>
          </a:xfrm>
          <a:prstGeom prst="rect">
            <a:avLst/>
          </a:prstGeom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651568"/>
            <a:ext cx="19431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776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67" y="2362589"/>
            <a:ext cx="4477154" cy="1212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1329" y="5013176"/>
            <a:ext cx="7483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Be careful for the definition of parameters in literature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F0000"/>
                </a:solidFill>
              </a:rPr>
              <a:t>not </a:t>
            </a:r>
            <a:r>
              <a:rPr lang="en-US" altLang="ko-KR" dirty="0" smtClean="0">
                <a:solidFill>
                  <a:srgbClr val="FF0000"/>
                </a:solidFill>
              </a:rPr>
              <a:t>unique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Reduced radius : for light projectile, </a:t>
            </a:r>
            <a:r>
              <a:rPr lang="en-US" altLang="ko-KR" dirty="0" err="1" smtClean="0"/>
              <a:t>Ap</a:t>
            </a:r>
            <a:r>
              <a:rPr lang="en-US" altLang="ko-KR" dirty="0" smtClean="0"/>
              <a:t>=0 are used.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Spin orbit strength definition can vary.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3574971"/>
            <a:ext cx="6935168" cy="123842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359" y="878005"/>
            <a:ext cx="7961057" cy="139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7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Elastic</a:t>
            </a: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5576" y="1052736"/>
            <a:ext cx="725647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Typical values </a:t>
            </a:r>
            <a:r>
              <a:rPr lang="en-US" altLang="ko-KR" dirty="0" smtClean="0"/>
              <a:t>:  V~ </a:t>
            </a:r>
            <a:r>
              <a:rPr lang="en-US" altLang="ko-KR" dirty="0" smtClean="0"/>
              <a:t>40-50 MeV, </a:t>
            </a:r>
            <a:r>
              <a:rPr lang="en-US" altLang="ko-KR" dirty="0"/>
              <a:t>W</a:t>
            </a:r>
            <a:r>
              <a:rPr lang="en-US" altLang="ko-KR" dirty="0" smtClean="0"/>
              <a:t>~ </a:t>
            </a:r>
            <a:r>
              <a:rPr lang="en-US" altLang="ko-KR" dirty="0" smtClean="0"/>
              <a:t>10-20 MeV, </a:t>
            </a:r>
            <a:r>
              <a:rPr lang="en-US" altLang="ko-KR" dirty="0" err="1" smtClean="0"/>
              <a:t>Vso</a:t>
            </a:r>
            <a:r>
              <a:rPr lang="en-US" altLang="ko-KR" dirty="0" smtClean="0"/>
              <a:t>~ 5-8 MeV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</a:t>
            </a:r>
            <a:r>
              <a:rPr lang="en-US" altLang="ko-KR" dirty="0" smtClean="0"/>
              <a:t>   r </a:t>
            </a:r>
            <a:r>
              <a:rPr lang="en-US" altLang="ko-KR" dirty="0" smtClean="0"/>
              <a:t>~ 1.2 </a:t>
            </a:r>
            <a:r>
              <a:rPr lang="en-US" altLang="ko-KR" dirty="0" err="1" smtClean="0"/>
              <a:t>fm</a:t>
            </a:r>
            <a:r>
              <a:rPr lang="en-US" altLang="ko-KR" dirty="0" smtClean="0"/>
              <a:t>, a~ 0.6 </a:t>
            </a:r>
            <a:r>
              <a:rPr lang="en-US" altLang="ko-KR" dirty="0" err="1" smtClean="0"/>
              <a:t>fm</a:t>
            </a:r>
            <a:r>
              <a:rPr lang="en-US" altLang="ko-KR" dirty="0" smtClean="0"/>
              <a:t> 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Parameters depends on projectile, target and energy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Sometimes global optical potential available 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Global Optical Potentials: RIPL-3  </a:t>
            </a:r>
            <a:r>
              <a:rPr lang="en-US" altLang="ko-KR" dirty="0">
                <a:hlinkClick r:id="rId3"/>
              </a:rPr>
              <a:t>https://www-nds.iaea.org/RIPL-3/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folding </a:t>
            </a:r>
            <a:r>
              <a:rPr lang="en-US" altLang="ko-KR" dirty="0" smtClean="0"/>
              <a:t>potential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nuclear </a:t>
            </a:r>
            <a:r>
              <a:rPr lang="en-US" altLang="ko-KR" dirty="0" smtClean="0"/>
              <a:t>density + effective NN interaction(M3Y , JLM etc. 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single </a:t>
            </a:r>
            <a:r>
              <a:rPr lang="en-US" altLang="ko-KR" dirty="0" smtClean="0"/>
              <a:t>folding or double folding                                  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722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719060"/>
            <a:ext cx="7128792" cy="610039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71600" y="2951308"/>
            <a:ext cx="417646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092280" y="2015204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347864" y="6191668"/>
            <a:ext cx="194421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30345"/>
            <a:ext cx="2491700" cy="791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239" y="1139189"/>
            <a:ext cx="1740793" cy="523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849" y="1123916"/>
            <a:ext cx="2940751" cy="796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949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Global optical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76049"/>
            <a:ext cx="4782217" cy="4305901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5508104" y="1636089"/>
            <a:ext cx="2880320" cy="72008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Get Global OMP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580112" y="2967334"/>
            <a:ext cx="32233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Get optical potential parameters</a:t>
            </a:r>
          </a:p>
          <a:p>
            <a:r>
              <a:rPr lang="en-US" altLang="ko-KR" dirty="0" smtClean="0"/>
              <a:t>from RIPL-3 </a:t>
            </a:r>
            <a:r>
              <a:rPr lang="en-US" altLang="ko-KR" dirty="0" smtClean="0">
                <a:solidFill>
                  <a:srgbClr val="FF0000"/>
                </a:solidFill>
              </a:rPr>
              <a:t>If available.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en-US" altLang="ko-KR" dirty="0" err="1" smtClean="0">
                <a:solidFill>
                  <a:srgbClr val="FF0000"/>
                </a:solidFill>
              </a:rPr>
              <a:t>p,n</a:t>
            </a:r>
            <a:r>
              <a:rPr lang="en-US" altLang="ko-KR" dirty="0" smtClean="0">
                <a:solidFill>
                  <a:srgbClr val="FF0000"/>
                </a:solidFill>
              </a:rPr>
              <a:t>, 2H, 3H, 4He projectiles)</a:t>
            </a:r>
          </a:p>
        </p:txBody>
      </p:sp>
    </p:spTree>
    <p:extLst>
      <p:ext uri="{BB962C8B-B14F-4D97-AF65-F5344CB8AC3E}">
        <p14:creationId xmlns:p14="http://schemas.microsoft.com/office/powerpoint/2010/main" val="47518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759655"/>
            <a:ext cx="5949113" cy="57908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16216" y="1998917"/>
            <a:ext cx="24819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Various potential shapes</a:t>
            </a:r>
          </a:p>
          <a:p>
            <a:endParaRPr lang="en-US" altLang="ko-KR" dirty="0"/>
          </a:p>
          <a:p>
            <a:r>
              <a:rPr lang="en-US" altLang="ko-KR" dirty="0" smtClean="0"/>
              <a:t>For example:</a:t>
            </a:r>
          </a:p>
          <a:p>
            <a:r>
              <a:rPr lang="en-US" altLang="ko-KR" dirty="0" smtClean="0"/>
              <a:t>P+112Cd at 20.4 MeV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005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Double Folding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536" y="1124744"/>
            <a:ext cx="7344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Typically, optical potentials are fitted to experimental data.</a:t>
            </a:r>
          </a:p>
          <a:p>
            <a:r>
              <a:rPr lang="en-US" altLang="ko-KR" dirty="0" smtClean="0"/>
              <a:t>If experimental data is not available? </a:t>
            </a:r>
          </a:p>
          <a:p>
            <a:r>
              <a:rPr lang="en-US" altLang="ko-KR" dirty="0" smtClean="0"/>
              <a:t>Either use global optical potential or folding potential.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76" y="2204864"/>
            <a:ext cx="6887536" cy="32008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5576" y="5589240"/>
            <a:ext cx="6205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NN interaction should be an effective interaction.</a:t>
            </a:r>
          </a:p>
          <a:p>
            <a:r>
              <a:rPr lang="en-US" altLang="ko-KR" dirty="0" smtClean="0"/>
              <a:t>M3Y or density-dependent M3Y interaction are commonly used.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775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Double Folding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835458"/>
            <a:ext cx="6306154" cy="4126331"/>
          </a:xfrm>
          <a:prstGeom prst="rect">
            <a:avLst/>
          </a:prstGeom>
        </p:spPr>
      </p:pic>
      <p:sp>
        <p:nvSpPr>
          <p:cNvPr id="9" name="왼쪽 화살표 설명선 8"/>
          <p:cNvSpPr/>
          <p:nvPr/>
        </p:nvSpPr>
        <p:spPr>
          <a:xfrm>
            <a:off x="7092280" y="947118"/>
            <a:ext cx="1512168" cy="1951505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Get Folding V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79712" y="5136053"/>
            <a:ext cx="55140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Get density profile from HFB-14 results </a:t>
            </a:r>
            <a:r>
              <a:rPr lang="en-US" altLang="ko-KR" dirty="0" smtClean="0">
                <a:solidFill>
                  <a:srgbClr val="FF0000"/>
                </a:solidFill>
              </a:rPr>
              <a:t>If available.</a:t>
            </a:r>
          </a:p>
          <a:p>
            <a:r>
              <a:rPr lang="en-US" altLang="ko-KR" dirty="0" smtClean="0"/>
              <a:t>(From RIPL-3)</a:t>
            </a:r>
          </a:p>
          <a:p>
            <a:r>
              <a:rPr lang="en-US" altLang="ko-KR" dirty="0" smtClean="0"/>
              <a:t>Or User input of density profile</a:t>
            </a:r>
          </a:p>
          <a:p>
            <a:r>
              <a:rPr lang="en-US" altLang="ko-KR" dirty="0" smtClean="0"/>
              <a:t>* Because of double folding, it requires density even for proton.</a:t>
            </a:r>
          </a:p>
        </p:txBody>
      </p:sp>
    </p:spTree>
    <p:extLst>
      <p:ext uri="{BB962C8B-B14F-4D97-AF65-F5344CB8AC3E}">
        <p14:creationId xmlns:p14="http://schemas.microsoft.com/office/powerpoint/2010/main" val="409554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Double Folding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7" y="936780"/>
            <a:ext cx="5120970" cy="48368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80112" y="1124744"/>
            <a:ext cx="33843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example,</a:t>
            </a:r>
          </a:p>
          <a:p>
            <a:r>
              <a:rPr lang="en-US" dirty="0" smtClean="0"/>
              <a:t>P+112Cd at 20.4 MeV </a:t>
            </a:r>
          </a:p>
          <a:p>
            <a:pPr marL="342900" indent="-342900">
              <a:buAutoNum type="arabicParenBoth"/>
            </a:pPr>
            <a:r>
              <a:rPr lang="en-US" dirty="0" smtClean="0"/>
              <a:t>Double Folding M3Y with </a:t>
            </a:r>
          </a:p>
          <a:p>
            <a:r>
              <a:rPr lang="en-US" dirty="0"/>
              <a:t> </a:t>
            </a:r>
            <a:r>
              <a:rPr lang="en-US" dirty="0" smtClean="0"/>
              <a:t>     HFB-14 density of 112Cd </a:t>
            </a:r>
          </a:p>
          <a:p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smtClean="0">
                <a:sym typeface="Wingdings" panose="05000000000000000000" pitchFamily="2" charset="2"/>
              </a:rPr>
              <a:t> only real part of V 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(2) + surface imaginary potential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8216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Types of Nuclear 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576" y="1052736"/>
            <a:ext cx="80648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   (according to reaction products)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Elastic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Non-elastic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Inelastic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Rearrangement(transfer)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Fusion, capture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Fission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579933"/>
            <a:ext cx="5049539" cy="27982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192" y="3347711"/>
            <a:ext cx="1713527" cy="13774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9908" y="5010302"/>
            <a:ext cx="1770484" cy="13678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1365" y="1317573"/>
            <a:ext cx="1971179" cy="143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9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Fitting OMP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7" y="789086"/>
            <a:ext cx="3951777" cy="384667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520181" y="2712424"/>
            <a:ext cx="1656184" cy="158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274" y="784925"/>
            <a:ext cx="3446988" cy="1933145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7896317" y="1052736"/>
            <a:ext cx="1008112" cy="1303433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Exp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data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019" y="3356992"/>
            <a:ext cx="3603705" cy="3053241"/>
          </a:xfrm>
          <a:prstGeom prst="rect">
            <a:avLst/>
          </a:prstGeom>
        </p:spPr>
      </p:pic>
      <p:sp>
        <p:nvSpPr>
          <p:cNvPr id="17" name="왼쪽 화살표 설명선 16"/>
          <p:cNvSpPr/>
          <p:nvPr/>
        </p:nvSpPr>
        <p:spPr>
          <a:xfrm>
            <a:off x="7963184" y="3645024"/>
            <a:ext cx="1008112" cy="2189145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Fit</a:t>
            </a:r>
          </a:p>
          <a:p>
            <a:pPr algn="ctr"/>
            <a:r>
              <a:rPr lang="en-US" altLang="ko-KR" dirty="0" smtClean="0"/>
              <a:t>Elastic </a:t>
            </a:r>
          </a:p>
          <a:p>
            <a:pPr algn="ctr"/>
            <a:r>
              <a:rPr lang="en-US" altLang="ko-KR" dirty="0" smtClean="0"/>
              <a:t>OMP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790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Fitting OMP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7544" y="5245744"/>
            <a:ext cx="6864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At the moment</a:t>
            </a:r>
            <a:r>
              <a:rPr lang="en-US" altLang="ko-KR" dirty="0" smtClean="0">
                <a:solidFill>
                  <a:srgbClr val="FF0000"/>
                </a:solidFill>
              </a:rPr>
              <a:t>, no automatic update </a:t>
            </a:r>
            <a:r>
              <a:rPr lang="en-US" altLang="ko-KR" dirty="0" smtClean="0"/>
              <a:t>of parameter after fitting available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936780"/>
            <a:ext cx="4844341" cy="41455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580112" y="1124744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Result of fitting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671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Example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19" y="1196752"/>
            <a:ext cx="8336385" cy="357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3129383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Ine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lastic scattering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33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576" y="1052736"/>
            <a:ext cx="72728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Nuclei are not point particles : internal </a:t>
            </a:r>
            <a:r>
              <a:rPr lang="en-US" altLang="ko-KR" dirty="0" smtClean="0"/>
              <a:t>structure can change (excited)</a:t>
            </a:r>
            <a:endParaRPr lang="en-US" altLang="ko-KR" dirty="0" smtClean="0"/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Inelastic </a:t>
            </a:r>
            <a:r>
              <a:rPr lang="en-US" altLang="ko-KR" dirty="0"/>
              <a:t>scattering :  A+B </a:t>
            </a:r>
            <a:r>
              <a:rPr lang="en-US" altLang="ko-KR" dirty="0">
                <a:sym typeface="Wingdings" panose="05000000000000000000" pitchFamily="2" charset="2"/>
              </a:rPr>
              <a:t> A’+B*  (</a:t>
            </a:r>
            <a:r>
              <a:rPr lang="en-US" altLang="ko-KR" dirty="0"/>
              <a:t>no rearrangement of particles )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From the energy and momentum, angular momentum </a:t>
            </a:r>
            <a:r>
              <a:rPr lang="en-US" altLang="ko-KR" dirty="0" smtClean="0"/>
              <a:t>conservation, </a:t>
            </a:r>
            <a:endParaRPr lang="en-US" altLang="ko-KR" dirty="0" smtClean="0"/>
          </a:p>
          <a:p>
            <a:r>
              <a:rPr lang="en-US" altLang="ko-KR" dirty="0" smtClean="0"/>
              <a:t>      If </a:t>
            </a:r>
            <a:r>
              <a:rPr lang="en-US" altLang="ko-KR" dirty="0" smtClean="0"/>
              <a:t>one measure the energy and angle distribution of projectile,</a:t>
            </a:r>
          </a:p>
          <a:p>
            <a:r>
              <a:rPr lang="en-US" altLang="ko-KR" dirty="0" smtClean="0"/>
              <a:t>      One </a:t>
            </a:r>
            <a:r>
              <a:rPr lang="en-US" altLang="ko-KR" dirty="0" smtClean="0"/>
              <a:t>can get </a:t>
            </a:r>
            <a:r>
              <a:rPr lang="en-US" altLang="ko-KR" dirty="0" smtClean="0">
                <a:solidFill>
                  <a:srgbClr val="FF0000"/>
                </a:solidFill>
              </a:rPr>
              <a:t>energy and angular momentum of excited states.</a:t>
            </a:r>
            <a:r>
              <a:rPr lang="en-US" altLang="ko-KR" dirty="0" smtClean="0"/>
              <a:t> 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Transferred energy</a:t>
            </a:r>
            <a:r>
              <a:rPr lang="en-US" altLang="ko-KR" dirty="0" smtClean="0">
                <a:sym typeface="Wingdings" panose="05000000000000000000" pitchFamily="2" charset="2"/>
              </a:rPr>
              <a:t> Q-value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transferred orbital angular momentum  </a:t>
            </a:r>
            <a:r>
              <a:rPr lang="el-GR" altLang="ko-KR" dirty="0" smtClean="0"/>
              <a:t>Δ</a:t>
            </a:r>
            <a:r>
              <a:rPr lang="en-US" altLang="ko-KR" dirty="0" smtClean="0"/>
              <a:t>L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4650688"/>
            <a:ext cx="2448272" cy="178215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4005064"/>
            <a:ext cx="1921985" cy="245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1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908606"/>
            <a:ext cx="2448272" cy="17821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2952057"/>
            <a:ext cx="3841679" cy="9538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11331" y="908606"/>
            <a:ext cx="36735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Necessary information/inputs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Projectile nuclei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Target Nuclei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Excitation energy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transferred angular momentum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Optical potential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Coupling potential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Coupling potential describes how the internal structure can change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 smtClean="0">
                <a:sym typeface="Wingdings" panose="05000000000000000000" pitchFamily="2" charset="2"/>
              </a:rPr>
              <a:t>Structure Information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 smtClean="0">
                <a:sym typeface="Wingdings" panose="05000000000000000000" pitchFamily="2" charset="2"/>
              </a:rPr>
              <a:t>Reaction Model</a:t>
            </a:r>
            <a:endParaRPr lang="en-US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67" y="4167237"/>
            <a:ext cx="4273727" cy="11033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775" y="5343517"/>
            <a:ext cx="4104456" cy="72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80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9552" y="1052736"/>
            <a:ext cx="79928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Most common simple reaction model for inelastic scattering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Collective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Cluster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Collective Model : Excitation interpreted macroscopically 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        Rotations or surface vibrations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Cluster Model : Excitation interpreted as change of 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   a nucleon or cluster wave function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900" y="3959721"/>
            <a:ext cx="3639058" cy="18957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7" y="3516184"/>
            <a:ext cx="3600400" cy="284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1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928149"/>
            <a:ext cx="6120680" cy="343397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4910172"/>
            <a:ext cx="3210373" cy="8478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9857" y="4725506"/>
            <a:ext cx="40568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Rigid Rotor </a:t>
            </a:r>
            <a:r>
              <a:rPr lang="en-US" altLang="ko-KR" dirty="0" smtClean="0">
                <a:sym typeface="Wingdings" panose="05000000000000000000" pitchFamily="2" charset="2"/>
              </a:rPr>
              <a:t> Change of rotation of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</a:t>
            </a:r>
            <a:r>
              <a:rPr lang="en-US" altLang="ko-KR" dirty="0" smtClean="0"/>
              <a:t>deformed nucleus.</a:t>
            </a:r>
          </a:p>
          <a:p>
            <a:endParaRPr lang="en-US" altLang="ko-KR" dirty="0"/>
          </a:p>
          <a:p>
            <a:r>
              <a:rPr lang="en-US" altLang="ko-KR" dirty="0" smtClean="0"/>
              <a:t>Hamiltonian depends on the </a:t>
            </a:r>
          </a:p>
          <a:p>
            <a:r>
              <a:rPr lang="en-US" altLang="ko-KR" dirty="0" smtClean="0"/>
              <a:t>Collective angle coordinates.(Euler angle)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248" y="1646891"/>
            <a:ext cx="2256762" cy="178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04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Vibration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7" y="869138"/>
            <a:ext cx="4887007" cy="25911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92079" y="2164719"/>
            <a:ext cx="3220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two phonons of the same kind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Only Even I is possible.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3530829"/>
            <a:ext cx="2160240" cy="188392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17999" y="3804537"/>
            <a:ext cx="18616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Degeneracy is broken by </a:t>
            </a:r>
          </a:p>
          <a:p>
            <a:r>
              <a:rPr lang="en-US" altLang="ko-KR" dirty="0" err="1" smtClean="0"/>
              <a:t>anharmonic</a:t>
            </a:r>
            <a:r>
              <a:rPr lang="en-US" altLang="ko-KR" dirty="0" smtClean="0"/>
              <a:t> interactions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b="60471"/>
          <a:stretch/>
        </p:blipFill>
        <p:spPr>
          <a:xfrm>
            <a:off x="5037320" y="3732835"/>
            <a:ext cx="3729760" cy="17281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92080" y="1300135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ym typeface="Wingdings" panose="05000000000000000000" pitchFamily="2" charset="2"/>
              </a:rPr>
              <a:t>Vibration model </a:t>
            </a:r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>
                <a:sym typeface="Wingdings" panose="05000000000000000000" pitchFamily="2" charset="2"/>
              </a:rPr>
              <a:t>number of Phonon 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86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971633"/>
            <a:ext cx="682295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Excitation corresponds to changes of  collective </a:t>
            </a:r>
            <a:r>
              <a:rPr lang="en-US" altLang="ko-KR" dirty="0" err="1" smtClean="0"/>
              <a:t>states|IM</a:t>
            </a:r>
            <a:r>
              <a:rPr lang="en-US" altLang="ko-KR" dirty="0" smtClean="0"/>
              <a:t>&gt; </a:t>
            </a:r>
            <a:r>
              <a:rPr lang="en-US" altLang="ko-KR" dirty="0" smtClean="0">
                <a:sym typeface="Wingdings" panose="05000000000000000000" pitchFamily="2" charset="2"/>
              </a:rPr>
              <a:t> |I’ M’ &gt;</a:t>
            </a:r>
            <a:r>
              <a:rPr lang="en-US" altLang="ko-KR" dirty="0" smtClean="0"/>
              <a:t> 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What makes the inelastic transition?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Change of distance between projectile-target surface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Deformation of optical potential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4510676" y="2631508"/>
            <a:ext cx="2794753" cy="1296144"/>
            <a:chOff x="5010479" y="5085184"/>
            <a:chExt cx="4026017" cy="1728192"/>
          </a:xfrm>
        </p:grpSpPr>
        <p:sp>
          <p:nvSpPr>
            <p:cNvPr id="15" name="Овал 14"/>
            <p:cNvSpPr/>
            <p:nvPr/>
          </p:nvSpPr>
          <p:spPr>
            <a:xfrm>
              <a:off x="5010479" y="5378775"/>
              <a:ext cx="600860" cy="57157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E1"/>
                </a:solidFill>
              </a:endParaRPr>
            </a:p>
          </p:txBody>
        </p:sp>
        <p:sp>
          <p:nvSpPr>
            <p:cNvPr id="16" name="Овал 15"/>
            <p:cNvSpPr/>
            <p:nvPr/>
          </p:nvSpPr>
          <p:spPr>
            <a:xfrm rot="1983552">
              <a:off x="7832248" y="5450283"/>
              <a:ext cx="928694" cy="1285884"/>
            </a:xfrm>
            <a:prstGeom prst="ellipse">
              <a:avLst/>
            </a:prstGeom>
            <a:solidFill>
              <a:srgbClr val="00B0F0"/>
            </a:solidFill>
          </p:spPr>
          <p:style>
            <a:lnRef idx="0">
              <a:schemeClr val="accent1"/>
            </a:lnRef>
            <a:fillRef idx="1003">
              <a:schemeClr val="dk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E1"/>
                </a:solidFill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5310909" y="5664561"/>
              <a:ext cx="2985686" cy="4286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H="1">
              <a:off x="7740352" y="5085184"/>
              <a:ext cx="1296144" cy="1728192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H="1" flipV="1">
              <a:off x="7668344" y="5664561"/>
              <a:ext cx="1296144" cy="860784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69" y="2735913"/>
            <a:ext cx="3161448" cy="13861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622" y="4011747"/>
            <a:ext cx="4248743" cy="6287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3976" y="4739166"/>
            <a:ext cx="6552728" cy="102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7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Types of Nuclear 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52736"/>
            <a:ext cx="5505088" cy="3644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796136" y="1052736"/>
            <a:ext cx="3024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(reaction nature, time,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energy transfer)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Direct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Compound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02668" y="4797152"/>
            <a:ext cx="777687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Direct Reaction </a:t>
            </a:r>
            <a:r>
              <a:rPr lang="en-US" altLang="ko-KR" dirty="0" smtClean="0"/>
              <a:t>: glancing contact, immediate separation,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near the nuclear surface, large impact parameter,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short time scale ,fast (~10^-21 s)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strongly forward peaked          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interact with only few nucleons  or nucleus as a collective whole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effective Few Body Problem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83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905375"/>
            <a:ext cx="4248743" cy="6287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1550238"/>
            <a:ext cx="6552728" cy="10283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2617229"/>
            <a:ext cx="7868748" cy="12098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5536" y="3862205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collective model: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Coupling potential can be determined from deformation length operator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 DWBA cross section ~ (deformation parameters)^2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 one can determine deformation parameters from inelastic experiments. 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866757" y="5301208"/>
            <a:ext cx="2087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Rigid Rotor model</a:t>
            </a:r>
          </a:p>
          <a:p>
            <a:r>
              <a:rPr lang="en-US" dirty="0" smtClean="0"/>
              <a:t>Deformation length </a:t>
            </a:r>
          </a:p>
          <a:p>
            <a:r>
              <a:rPr lang="en-US" dirty="0" smtClean="0"/>
              <a:t>= </a:t>
            </a:r>
            <a:r>
              <a:rPr lang="el-GR" dirty="0" smtClean="0"/>
              <a:t>β</a:t>
            </a:r>
            <a:r>
              <a:rPr lang="el-GR" baseline="-25000" dirty="0" smtClean="0"/>
              <a:t>λ</a:t>
            </a:r>
            <a:r>
              <a:rPr lang="en-US" dirty="0" smtClean="0"/>
              <a:t> R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03336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Coulomb excitation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654" y="4870470"/>
            <a:ext cx="7754432" cy="77163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20" y="5837488"/>
            <a:ext cx="3658111" cy="104789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90246" y="5757747"/>
            <a:ext cx="3427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Deformation parameter can be</a:t>
            </a:r>
          </a:p>
          <a:p>
            <a:r>
              <a:rPr lang="en-US" altLang="ko-KR" dirty="0" smtClean="0"/>
              <a:t>Different for Coulomb and Nuclear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44794" y="5573081"/>
            <a:ext cx="215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Rigid Rotor model,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908720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general, both Coulomb and Nuclear couplings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688" y="1343657"/>
            <a:ext cx="3877216" cy="8954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128" y="2375153"/>
            <a:ext cx="7544853" cy="11050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128" y="3365452"/>
            <a:ext cx="5973009" cy="117173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942020" y="4502680"/>
            <a:ext cx="3921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Reduced Coulomb transition probability</a:t>
            </a:r>
          </a:p>
        </p:txBody>
      </p:sp>
    </p:spTree>
    <p:extLst>
      <p:ext uri="{BB962C8B-B14F-4D97-AF65-F5344CB8AC3E}">
        <p14:creationId xmlns:p14="http://schemas.microsoft.com/office/powerpoint/2010/main" val="243751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44" y="790047"/>
            <a:ext cx="5161684" cy="436714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465358" y="2564904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Inelastic scattering case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80112" y="3645024"/>
            <a:ext cx="2702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Spin/parity of excited state</a:t>
            </a:r>
          </a:p>
          <a:p>
            <a:r>
              <a:rPr lang="en-US" altLang="ko-KR" dirty="0" smtClean="0"/>
              <a:t>Excitation energy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03648" y="5406315"/>
            <a:ext cx="54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ReactionGUI</a:t>
            </a:r>
            <a:r>
              <a:rPr lang="en-US" altLang="ko-KR" dirty="0" smtClean="0"/>
              <a:t> use DWBA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Coupled Channel calculation can be done with FRESCO</a:t>
            </a:r>
          </a:p>
        </p:txBody>
      </p:sp>
    </p:spTree>
    <p:extLst>
      <p:ext uri="{BB962C8B-B14F-4D97-AF65-F5344CB8AC3E}">
        <p14:creationId xmlns:p14="http://schemas.microsoft.com/office/powerpoint/2010/main" val="83912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36780"/>
            <a:ext cx="5872507" cy="49685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60232" y="4149080"/>
            <a:ext cx="1941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Deformation length</a:t>
            </a:r>
          </a:p>
          <a:p>
            <a:r>
              <a:rPr lang="en-US" altLang="ko-KR" dirty="0" smtClean="0"/>
              <a:t>Is calculated </a:t>
            </a:r>
          </a:p>
          <a:p>
            <a:r>
              <a:rPr lang="en-US" altLang="ko-KR" dirty="0" smtClean="0"/>
              <a:t>With r0=1.2</a:t>
            </a: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5159847"/>
            <a:ext cx="11430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16216" y="1052736"/>
            <a:ext cx="24254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the moment,</a:t>
            </a:r>
          </a:p>
          <a:p>
            <a:r>
              <a:rPr lang="en-US" altLang="ko-KR" dirty="0" smtClean="0"/>
              <a:t>Only </a:t>
            </a:r>
            <a:r>
              <a:rPr lang="en-US" altLang="ko-KR" dirty="0" smtClean="0">
                <a:solidFill>
                  <a:srgbClr val="FF0000"/>
                </a:solidFill>
              </a:rPr>
              <a:t>Rotor Model</a:t>
            </a:r>
          </a:p>
          <a:p>
            <a:r>
              <a:rPr lang="en-US" altLang="ko-KR" dirty="0" smtClean="0"/>
              <a:t>Is available.</a:t>
            </a:r>
          </a:p>
          <a:p>
            <a:r>
              <a:rPr lang="en-US" altLang="ko-KR" dirty="0" smtClean="0"/>
              <a:t>(for collective excitation</a:t>
            </a:r>
          </a:p>
          <a:p>
            <a:r>
              <a:rPr lang="en-US" altLang="ko-KR" dirty="0" smtClean="0"/>
              <a:t>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140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869138"/>
            <a:ext cx="5241403" cy="56386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516216" y="1628800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example,</a:t>
            </a:r>
          </a:p>
          <a:p>
            <a:endParaRPr lang="en-US" dirty="0" smtClean="0"/>
          </a:p>
          <a:p>
            <a:r>
              <a:rPr lang="en-US" dirty="0" smtClean="0"/>
              <a:t>4He+20Ne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 smtClean="0">
                <a:sym typeface="Wingdings" panose="05000000000000000000" pitchFamily="2" charset="2"/>
              </a:rPr>
              <a:t>4He+20Ne*(2+)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8051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 (cluster model)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572190" y="936780"/>
            <a:ext cx="3060432" cy="2275490"/>
            <a:chOff x="2087632" y="4033830"/>
            <a:chExt cx="3060432" cy="2275490"/>
          </a:xfrm>
        </p:grpSpPr>
        <p:sp>
          <p:nvSpPr>
            <p:cNvPr id="33" name="타원 32"/>
            <p:cNvSpPr/>
            <p:nvPr/>
          </p:nvSpPr>
          <p:spPr>
            <a:xfrm>
              <a:off x="4283968" y="5445224"/>
              <a:ext cx="864096" cy="864096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T</a:t>
              </a:r>
              <a:endParaRPr lang="ko-KR" altLang="en-US" dirty="0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2411760" y="4033830"/>
              <a:ext cx="648072" cy="1584176"/>
              <a:chOff x="2411760" y="4033830"/>
              <a:chExt cx="648072" cy="1584176"/>
            </a:xfrm>
          </p:grpSpPr>
          <p:sp>
            <p:nvSpPr>
              <p:cNvPr id="46" name="타원 45"/>
              <p:cNvSpPr/>
              <p:nvPr/>
            </p:nvSpPr>
            <p:spPr>
              <a:xfrm rot="1802716">
                <a:off x="2501770" y="4033830"/>
                <a:ext cx="540060" cy="15841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2411760" y="5013176"/>
                <a:ext cx="360040" cy="36004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2915816" y="4365104"/>
                <a:ext cx="144016" cy="144016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35" name="직선 연결선 34"/>
            <p:cNvCxnSpPr/>
            <p:nvPr/>
          </p:nvCxnSpPr>
          <p:spPr>
            <a:xfrm>
              <a:off x="2591780" y="5193196"/>
              <a:ext cx="2124236" cy="6840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>
              <a:stCxn id="48" idx="1"/>
            </p:cNvCxnSpPr>
            <p:nvPr/>
          </p:nvCxnSpPr>
          <p:spPr>
            <a:xfrm>
              <a:off x="2936907" y="4386195"/>
              <a:ext cx="1779109" cy="14910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V="1">
              <a:off x="2540863" y="4473334"/>
              <a:ext cx="446961" cy="7051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 flipH="1" flipV="1">
              <a:off x="2764343" y="4825918"/>
              <a:ext cx="1951673" cy="105135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087632" y="4941168"/>
              <a:ext cx="272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627784" y="4077072"/>
              <a:ext cx="285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v</a:t>
              </a:r>
              <a:endParaRPr lang="ko-KR" alt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510190" y="4509120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419872" y="500388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pic>
          <p:nvPicPr>
            <p:cNvPr id="43" name="그림 4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12" y="4791835"/>
              <a:ext cx="204190" cy="150857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9769" y="5583923"/>
              <a:ext cx="196571" cy="150857"/>
            </a:xfrm>
            <a:prstGeom prst="rect">
              <a:avLst/>
            </a:prstGeom>
          </p:spPr>
        </p:pic>
      </p:grpSp>
      <p:sp>
        <p:nvSpPr>
          <p:cNvPr id="54" name="TextBox 53"/>
          <p:cNvSpPr txBox="1"/>
          <p:nvPr/>
        </p:nvSpPr>
        <p:spPr>
          <a:xfrm>
            <a:off x="4310608" y="2045307"/>
            <a:ext cx="343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Excitation = </a:t>
            </a:r>
            <a:r>
              <a:rPr lang="en-US" altLang="ko-KR" dirty="0" err="1" smtClean="0"/>
              <a:t>s.p</a:t>
            </a:r>
            <a:r>
              <a:rPr lang="en-US" altLang="ko-KR" dirty="0" smtClean="0"/>
              <a:t>.(cluster) excitation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283968" y="980022"/>
            <a:ext cx="4671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One can also describe </a:t>
            </a:r>
          </a:p>
          <a:p>
            <a:r>
              <a:rPr lang="en-US" altLang="ko-KR" dirty="0" smtClean="0"/>
              <a:t>Inelastic scattering as a single particle </a:t>
            </a:r>
            <a:r>
              <a:rPr lang="en-US" altLang="ko-KR" dirty="0" smtClean="0"/>
              <a:t>excitation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Model the system as 3-clusters system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549" y="3399528"/>
            <a:ext cx="4625942" cy="8656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46239" y="3436252"/>
            <a:ext cx="41045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Potentials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Optical potential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     describe scattering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Binding potential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      describe ground state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          and excited state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More details in transfer reaction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6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279114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Transfer reaction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565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21" y="789086"/>
            <a:ext cx="7086364" cy="19146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2996952"/>
            <a:ext cx="7344527" cy="141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38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as a spectroscopic tool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6" name="그림 3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380787"/>
            <a:ext cx="3014095" cy="655238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787900" y="1223458"/>
            <a:ext cx="428450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Transfer reaction cross section is sensitive</a:t>
            </a:r>
          </a:p>
          <a:p>
            <a:r>
              <a:rPr lang="en-US" altLang="ko-KR" dirty="0" smtClean="0"/>
              <a:t>To the transferred angular momentum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(1) By analyzing angular distribution,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one can determine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the transferred orbital angular momentum</a:t>
            </a:r>
          </a:p>
          <a:p>
            <a:pPr marL="285750" indent="-285750">
              <a:buFont typeface="Wingdings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The quantum number of </a:t>
            </a:r>
            <a:r>
              <a:rPr lang="en-US" altLang="ko-KR" dirty="0" err="1" smtClean="0">
                <a:sym typeface="Wingdings" panose="05000000000000000000" pitchFamily="2" charset="2"/>
              </a:rPr>
              <a:t>s.p</a:t>
            </a:r>
            <a:r>
              <a:rPr lang="en-US" altLang="ko-KR" dirty="0" smtClean="0">
                <a:sym typeface="Wingdings" panose="05000000000000000000" pitchFamily="2" charset="2"/>
              </a:rPr>
              <a:t>. states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(2) In a </a:t>
            </a:r>
            <a:r>
              <a:rPr lang="en-US" altLang="ko-KR" dirty="0" err="1" smtClean="0">
                <a:sym typeface="Wingdings" panose="05000000000000000000" pitchFamily="2" charset="2"/>
              </a:rPr>
              <a:t>s.p</a:t>
            </a:r>
            <a:r>
              <a:rPr lang="en-US" altLang="ko-KR" dirty="0" smtClean="0">
                <a:sym typeface="Wingdings" panose="05000000000000000000" pitchFamily="2" charset="2"/>
              </a:rPr>
              <a:t>. picture,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one</a:t>
            </a:r>
            <a:r>
              <a:rPr lang="ko-KR" altLang="en-US" dirty="0" smtClean="0"/>
              <a:t> </a:t>
            </a:r>
            <a:r>
              <a:rPr lang="en-US" altLang="ko-KR" dirty="0"/>
              <a:t>can extract S.F. </a:t>
            </a:r>
            <a:r>
              <a:rPr lang="en-US" altLang="ko-KR" dirty="0" smtClean="0"/>
              <a:t> from experiments</a:t>
            </a:r>
            <a:endParaRPr lang="en-US" altLang="ko-KR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 Spectroscopic information</a:t>
            </a:r>
            <a:endParaRPr lang="ko-KR" altLang="en-US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072" y="1223458"/>
            <a:ext cx="4363064" cy="442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76" y="980728"/>
            <a:ext cx="3353268" cy="9526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125003"/>
            <a:ext cx="7335274" cy="21910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1560" y="4531536"/>
            <a:ext cx="69556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 Hamiltonian can be written</a:t>
            </a:r>
          </a:p>
          <a:p>
            <a:r>
              <a:rPr lang="en-US" dirty="0" smtClean="0"/>
              <a:t>H = T(b</a:t>
            </a:r>
            <a:r>
              <a:rPr lang="en-US" dirty="0"/>
              <a:t>) +T(x) +T(A) + V(b-x) +V(x-A) + V(b-A)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Prior form : T(b)+T(x)+V(b-x) as internal Hamiltonian</a:t>
            </a:r>
          </a:p>
          <a:p>
            <a:r>
              <a:rPr lang="en-US" dirty="0" smtClean="0"/>
              <a:t>                            V(x-A</a:t>
            </a:r>
            <a:r>
              <a:rPr lang="en-US" dirty="0"/>
              <a:t>) + V(b-A</a:t>
            </a:r>
            <a:r>
              <a:rPr lang="en-US" dirty="0" smtClean="0"/>
              <a:t>) makes transfer occur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Post form : T(x)+T(A)+V(x-A) as internal Hamiltonian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V(b-x)+V(b-A) makes transfer occur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39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Types of Nuclear 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96136" y="1052736"/>
            <a:ext cx="302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Direct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Compound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55576" y="5013176"/>
            <a:ext cx="64043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Compound Reaction : slow, massive energy sharing,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involve all projectile + target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fusion, decay. Isotropic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thermal equilibrium,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independence hypothesis(loss of memory).  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5301208"/>
            <a:ext cx="1914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52736"/>
            <a:ext cx="5505088" cy="3644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228" y="2083696"/>
            <a:ext cx="2475689" cy="29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6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936780"/>
            <a:ext cx="3353268" cy="95263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16" y="2225071"/>
            <a:ext cx="6480720" cy="7559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92280" y="2348880"/>
            <a:ext cx="1089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Post form</a:t>
            </a:r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9" y="3203744"/>
            <a:ext cx="7551988" cy="13370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88432" y="3573016"/>
            <a:ext cx="786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DWBA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5576" y="4763538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many case, remnant correction are neglected.</a:t>
            </a:r>
          </a:p>
          <a:p>
            <a:r>
              <a:rPr lang="en-US" dirty="0" smtClean="0"/>
              <a:t>For example, (</a:t>
            </a:r>
            <a:r>
              <a:rPr lang="en-US" dirty="0" err="1" smtClean="0"/>
              <a:t>d,p</a:t>
            </a:r>
            <a:r>
              <a:rPr lang="en-US" dirty="0" smtClean="0"/>
              <a:t>) reaction with heavy target </a:t>
            </a:r>
            <a:endParaRPr 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971" y="5517232"/>
            <a:ext cx="4753638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9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37" y="1323841"/>
            <a:ext cx="8023018" cy="14715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8700" y="936780"/>
            <a:ext cx="1019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DWBA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42020" y="310179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One needs to provide Overlap integral</a:t>
            </a:r>
            <a:endParaRPr lang="en-US" dirty="0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3777548"/>
            <a:ext cx="3293333" cy="24548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2342" y="3573016"/>
            <a:ext cx="4353533" cy="10193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38371" y="4543319"/>
            <a:ext cx="3744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Overlap integral requires many-body solution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 Ignores core wave function</a:t>
            </a:r>
            <a:endParaRPr lang="en-US" dirty="0" smtClean="0"/>
          </a:p>
          <a:p>
            <a:r>
              <a:rPr lang="en-US" dirty="0" smtClean="0">
                <a:sym typeface="Wingdings" panose="05000000000000000000" pitchFamily="2" charset="2"/>
              </a:rPr>
              <a:t> Simple approximation as two-body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14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Overlap function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rcRect l="19692"/>
          <a:stretch/>
        </p:blipFill>
        <p:spPr>
          <a:xfrm>
            <a:off x="4888368" y="4776710"/>
            <a:ext cx="4112546" cy="65013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993449"/>
            <a:ext cx="3629532" cy="270547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900" y="1596322"/>
            <a:ext cx="3628836" cy="12827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148064" y="3933056"/>
            <a:ext cx="2492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Spectroscopic amplitude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Spectroscopic factors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018042" y="5426848"/>
            <a:ext cx="3802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To be exact, Anti-symmetry </a:t>
            </a:r>
          </a:p>
          <a:p>
            <a:r>
              <a:rPr lang="en-US" altLang="ko-KR" dirty="0" smtClean="0"/>
              <a:t>of wave function have to be considered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5049" y="3573016"/>
            <a:ext cx="48433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Instead of using bound w.f.  as input,</a:t>
            </a:r>
          </a:p>
          <a:p>
            <a:r>
              <a:rPr lang="en-US" altLang="ko-KR" dirty="0" smtClean="0"/>
              <a:t>Typically, one provide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Binding potential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N,L,J of bound state </a:t>
            </a:r>
          </a:p>
          <a:p>
            <a:pPr marL="342900" indent="-342900">
              <a:buFontTx/>
              <a:buAutoNum type="arabicParenBoth"/>
            </a:pPr>
            <a:r>
              <a:rPr lang="en-US" altLang="ko-KR" dirty="0"/>
              <a:t>Binding energy or separation energy</a:t>
            </a:r>
          </a:p>
          <a:p>
            <a:r>
              <a:rPr lang="en-US" altLang="ko-KR" dirty="0" smtClean="0"/>
              <a:t>      and adjust depth of binding potential </a:t>
            </a:r>
          </a:p>
          <a:p>
            <a:r>
              <a:rPr lang="en-US" altLang="ko-KR" dirty="0" smtClean="0"/>
              <a:t>       (</a:t>
            </a:r>
            <a:r>
              <a:rPr lang="en-US" altLang="ko-KR" dirty="0" smtClean="0">
                <a:solidFill>
                  <a:srgbClr val="FF0000"/>
                </a:solidFill>
              </a:rPr>
              <a:t>well depth prescription</a:t>
            </a:r>
            <a:r>
              <a:rPr lang="en-US" altLang="ko-KR" dirty="0" smtClean="0"/>
              <a:t>) </a:t>
            </a:r>
          </a:p>
          <a:p>
            <a:endParaRPr lang="en-US" altLang="ko-KR" dirty="0"/>
          </a:p>
          <a:p>
            <a:r>
              <a:rPr lang="en-US" altLang="ko-KR" dirty="0" smtClean="0"/>
              <a:t>Thus, instead of many-body wave function,</a:t>
            </a:r>
          </a:p>
          <a:p>
            <a:r>
              <a:rPr lang="en-US" altLang="ko-KR" dirty="0" smtClean="0"/>
              <a:t>Use a single particle wave function.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474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Overlap function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340768"/>
            <a:ext cx="7959522" cy="448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1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Overlap function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936780"/>
            <a:ext cx="8019787" cy="51243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879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Transfer</a:t>
            </a: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Asymptotic Normalization Coefficient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1560" y="1196752"/>
            <a:ext cx="6191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From the Separation energy and Coulomb interaction,</a:t>
            </a:r>
          </a:p>
          <a:p>
            <a:r>
              <a:rPr lang="en-US" altLang="ko-KR" dirty="0" smtClean="0"/>
              <a:t>At long distance separation, we can expect the overlap function </a:t>
            </a:r>
          </a:p>
          <a:p>
            <a:r>
              <a:rPr lang="en-US" altLang="ko-KR" dirty="0" smtClean="0"/>
              <a:t>Would be proportional to Whittaker function.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1702" y="4440638"/>
            <a:ext cx="8142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Coefficient is called </a:t>
            </a:r>
            <a:r>
              <a:rPr lang="en-US" altLang="ko-KR" dirty="0" smtClean="0">
                <a:solidFill>
                  <a:srgbClr val="FF0000"/>
                </a:solidFill>
              </a:rPr>
              <a:t>ANC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It may be calculated from many-body theory.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Overlap function is sensitive to ANC at outside the range of nuclear potential.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77" y="3222840"/>
            <a:ext cx="7220958" cy="10383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173" y="2178782"/>
            <a:ext cx="5229955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1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052736"/>
            <a:ext cx="5119844" cy="498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3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21" y="719060"/>
            <a:ext cx="6808706" cy="57606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01175" y="3717032"/>
            <a:ext cx="17472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N, L, J of cluster state</a:t>
            </a:r>
          </a:p>
          <a:p>
            <a:endParaRPr lang="en-US" altLang="ko-KR" dirty="0"/>
          </a:p>
          <a:p>
            <a:r>
              <a:rPr lang="en-US" altLang="ko-KR" dirty="0" smtClean="0"/>
              <a:t>S.A. = spectroscopic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amplitude</a:t>
            </a:r>
          </a:p>
          <a:p>
            <a:endParaRPr lang="en-US" altLang="ko-KR" dirty="0"/>
          </a:p>
          <a:p>
            <a:r>
              <a:rPr lang="en-US" altLang="ko-KR" dirty="0" smtClean="0"/>
              <a:t>Post/prior form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131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Transfer</a:t>
            </a: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How many node for cluster?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7" y="970782"/>
            <a:ext cx="6408712" cy="4908671"/>
          </a:xfrm>
          <a:prstGeom prst="rect">
            <a:avLst/>
          </a:prstGeom>
        </p:spPr>
      </p:pic>
      <p:pic>
        <p:nvPicPr>
          <p:cNvPr id="1026" name="Picture 2" descr="https://upload.wikimedia.org/wikipedia/commons/thumb/e/e5/Shells.png/220px-Shell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2420888"/>
            <a:ext cx="2095500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52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How many node for cluster?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63" y="936780"/>
            <a:ext cx="6522165" cy="4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83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Types of Nuclear 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69" y="1124744"/>
            <a:ext cx="8077835" cy="513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4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7" y="759655"/>
            <a:ext cx="5523000" cy="594163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23528" y="1772816"/>
            <a:ext cx="504056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23528" y="3645024"/>
            <a:ext cx="352839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084168" y="1166842"/>
            <a:ext cx="245067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Bound state </a:t>
            </a:r>
          </a:p>
          <a:p>
            <a:r>
              <a:rPr lang="en-US" altLang="ko-KR" dirty="0" smtClean="0"/>
              <a:t>Wave functions </a:t>
            </a:r>
          </a:p>
          <a:p>
            <a:r>
              <a:rPr lang="en-US" altLang="ko-KR" dirty="0" smtClean="0"/>
              <a:t>Are obtained in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Well-depth 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Prescription</a:t>
            </a:r>
          </a:p>
          <a:p>
            <a:endParaRPr lang="en-US" altLang="ko-KR" dirty="0"/>
          </a:p>
          <a:p>
            <a:r>
              <a:rPr lang="en-US" altLang="ko-KR" dirty="0" smtClean="0">
                <a:solidFill>
                  <a:srgbClr val="FF0000"/>
                </a:solidFill>
              </a:rPr>
              <a:t>Always check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Parameters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No automatic </a:t>
            </a:r>
          </a:p>
          <a:p>
            <a:r>
              <a:rPr lang="en-US" altLang="ko-KR" dirty="0" smtClean="0"/>
              <a:t>Determination</a:t>
            </a:r>
          </a:p>
          <a:p>
            <a:r>
              <a:rPr lang="en-US" altLang="ko-KR" dirty="0" smtClean="0"/>
              <a:t>Of potential parameter</a:t>
            </a:r>
          </a:p>
          <a:p>
            <a:r>
              <a:rPr lang="en-US" altLang="ko-KR" dirty="0" smtClean="0"/>
              <a:t>Is Available.</a:t>
            </a:r>
          </a:p>
          <a:p>
            <a:endParaRPr lang="en-US" altLang="ko-KR" dirty="0"/>
          </a:p>
          <a:p>
            <a:r>
              <a:rPr lang="en-US" altLang="ko-KR" dirty="0" smtClean="0"/>
              <a:t>One can export</a:t>
            </a:r>
          </a:p>
          <a:p>
            <a:r>
              <a:rPr lang="en-US" altLang="ko-KR" dirty="0" smtClean="0"/>
              <a:t>The result of DWBA</a:t>
            </a:r>
          </a:p>
          <a:p>
            <a:r>
              <a:rPr lang="en-US" altLang="ko-KR" dirty="0" smtClean="0"/>
              <a:t>Calculation </a:t>
            </a:r>
            <a:r>
              <a:rPr lang="en-US" altLang="ko-KR" dirty="0"/>
              <a:t>as a file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828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6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3756156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Break up, CDCC, ADWA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211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6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Breakup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Weakly bound nuclei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576" y="936780"/>
            <a:ext cx="72728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Weakly bound nuclei :deuteron, Halo nuclei, nuclei near dripline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Large interaction cross section in nuclear collision at high energies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(</a:t>
            </a:r>
            <a:r>
              <a:rPr lang="en-US" altLang="ko-KR" dirty="0" smtClean="0">
                <a:sym typeface="Wingdings" panose="05000000000000000000" pitchFamily="2" charset="2"/>
              </a:rPr>
              <a:t>can be  interpreted as a large radius, 6He, 11Li, 14Be )</a:t>
            </a:r>
            <a:r>
              <a:rPr lang="en-US" altLang="ko-KR" dirty="0" smtClean="0"/>
              <a:t>    </a:t>
            </a:r>
          </a:p>
          <a:p>
            <a:r>
              <a:rPr lang="en-US" altLang="ko-KR" dirty="0" smtClean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Abnormal elastic cross section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(</a:t>
            </a:r>
            <a:r>
              <a:rPr lang="en-US" altLang="ko-KR" dirty="0" smtClean="0">
                <a:sym typeface="Wingdings" panose="05000000000000000000" pitchFamily="2" charset="2"/>
              </a:rPr>
              <a:t> Disappearance of Fresnel peak near barrier energy)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Enhanced near-threshold breakup cross section in Coulomb dissociation experiments of neutron-halo nuclei. (CF of weakly bound nuclei suppressed above Coulomb barrier. breakup , incomplete fusion 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Narrow </a:t>
            </a:r>
            <a:r>
              <a:rPr lang="en-US" altLang="ko-KR" dirty="0" smtClean="0"/>
              <a:t> momentum distributions of residues when fast nucleon is removed. (narrow momentum distribution</a:t>
            </a:r>
            <a:r>
              <a:rPr lang="en-US" altLang="ko-KR" dirty="0" smtClean="0">
                <a:sym typeface="Wingdings" panose="05000000000000000000" pitchFamily="2" charset="2"/>
              </a:rPr>
              <a:t> large spatial distribution) 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607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6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Breakup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Break up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92" y="6093296"/>
            <a:ext cx="27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A.M. Moro)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869138"/>
            <a:ext cx="7847180" cy="50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1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6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Breakup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W.f.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21" y="926443"/>
            <a:ext cx="5010849" cy="32103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6819" y="6021288"/>
            <a:ext cx="27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A.M. Moro)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65218" y="1196752"/>
            <a:ext cx="397878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Unlike bound state wave function,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Continuum wave function does not</a:t>
            </a:r>
          </a:p>
          <a:p>
            <a:r>
              <a:rPr lang="en-US" altLang="ko-KR" dirty="0" smtClean="0"/>
              <a:t>Vanish at large distance.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Non-</a:t>
            </a:r>
            <a:r>
              <a:rPr lang="en-US" altLang="ko-KR" dirty="0" err="1" smtClean="0">
                <a:sym typeface="Wingdings" panose="05000000000000000000" pitchFamily="2" charset="2"/>
              </a:rPr>
              <a:t>normalizable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/>
              <a:t>(Stable) Coupling is difficult to obtain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There are infinite number of energies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olidFill>
                  <a:srgbClr val="0000FF"/>
                </a:solidFill>
              </a:rPr>
              <a:t>Continuum discretization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   (1) Pseudo States method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   (2) Bin method</a:t>
            </a:r>
            <a:endParaRPr lang="ko-KR" altLang="en-US" dirty="0">
              <a:solidFill>
                <a:srgbClr val="0000FF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15" y="4310018"/>
            <a:ext cx="3998476" cy="56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5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6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Breakup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77437" y="869138"/>
            <a:ext cx="60387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CDCC describes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Elastic scattering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Breakup</a:t>
            </a:r>
          </a:p>
          <a:p>
            <a:r>
              <a:rPr lang="en-US" altLang="ko-KR" dirty="0" smtClean="0"/>
              <a:t>At the same time </a:t>
            </a:r>
          </a:p>
          <a:p>
            <a:endParaRPr lang="en-US" altLang="ko-KR" dirty="0"/>
          </a:p>
          <a:p>
            <a:r>
              <a:rPr lang="en-US" altLang="ko-KR" dirty="0" smtClean="0"/>
              <a:t>One have to specify how the bin is prepared.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780928"/>
            <a:ext cx="6134956" cy="28960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72200" y="3140968"/>
            <a:ext cx="26588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FRESCO </a:t>
            </a:r>
          </a:p>
          <a:p>
            <a:r>
              <a:rPr lang="en-US" altLang="ko-KR" dirty="0" smtClean="0"/>
              <a:t>Can compute </a:t>
            </a:r>
          </a:p>
          <a:p>
            <a:r>
              <a:rPr lang="en-US" altLang="ko-KR" dirty="0" smtClean="0"/>
              <a:t>CDCC </a:t>
            </a:r>
          </a:p>
          <a:p>
            <a:endParaRPr lang="en-US" altLang="ko-KR" dirty="0"/>
          </a:p>
          <a:p>
            <a:r>
              <a:rPr lang="en-US" altLang="ko-KR" dirty="0" smtClean="0"/>
              <a:t>Implementation of CDCC</a:t>
            </a:r>
          </a:p>
          <a:p>
            <a:r>
              <a:rPr lang="en-US" altLang="ko-KR" dirty="0" smtClean="0"/>
              <a:t>In </a:t>
            </a:r>
            <a:r>
              <a:rPr lang="en-US" altLang="ko-KR" dirty="0" err="1" smtClean="0"/>
              <a:t>ReactionGUI</a:t>
            </a:r>
            <a:r>
              <a:rPr lang="en-US" altLang="ko-KR" dirty="0" smtClean="0"/>
              <a:t> is planned.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389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6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Breakup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0136" y="638132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09" y="842211"/>
            <a:ext cx="3391494" cy="28748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60032" y="1196752"/>
            <a:ext cx="1749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 + 58Ni </a:t>
            </a:r>
          </a:p>
          <a:p>
            <a:r>
              <a:rPr lang="en-US" altLang="ko-KR" dirty="0" smtClean="0"/>
              <a:t>Elastic scattering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65" y="3573016"/>
            <a:ext cx="3219455" cy="28083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4048" y="3933056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6Li = alpha + d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88024" y="5085184"/>
            <a:ext cx="3279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Importance of break up channels</a:t>
            </a:r>
          </a:p>
          <a:p>
            <a:r>
              <a:rPr lang="en-US" altLang="ko-KR" dirty="0" smtClean="0"/>
              <a:t>For weakly bound nuclei.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400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6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Breakup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 for 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0136" y="638132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6216" y="936780"/>
            <a:ext cx="73799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Halo or weakly bound nuclei , break up channel coupling is important.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    break up channel can affect transfer reaction.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One can obtain the effects of breakup channels to transfer reaction </a:t>
            </a:r>
          </a:p>
          <a:p>
            <a:r>
              <a:rPr lang="en-US" altLang="ko-KR" dirty="0" smtClean="0"/>
              <a:t>By using </a:t>
            </a:r>
            <a:r>
              <a:rPr lang="en-US" altLang="ko-KR" dirty="0" smtClean="0">
                <a:solidFill>
                  <a:srgbClr val="0000FF"/>
                </a:solidFill>
              </a:rPr>
              <a:t>CDCC-BA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CDCC-BA = (coupled channel equations for </a:t>
            </a:r>
            <a:r>
              <a:rPr lang="en-US" altLang="ko-KR" dirty="0" err="1" smtClean="0"/>
              <a:t>elastic+break</a:t>
            </a:r>
            <a:r>
              <a:rPr lang="en-US" altLang="ko-KR" dirty="0" smtClean="0"/>
              <a:t> up channels)</a:t>
            </a:r>
          </a:p>
          <a:p>
            <a:r>
              <a:rPr lang="en-US" altLang="ko-KR" dirty="0" smtClean="0"/>
              <a:t>                         + DWBA for transfer channel.  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Another way to include break up channels in transfer reaction is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en-US" altLang="ko-KR" dirty="0" smtClean="0">
                <a:solidFill>
                  <a:srgbClr val="0000FF"/>
                </a:solidFill>
              </a:rPr>
              <a:t>Adiabatic Distorted Wave Born Approximation</a:t>
            </a:r>
            <a:r>
              <a:rPr lang="en-US" altLang="ko-KR" dirty="0" smtClean="0"/>
              <a:t>           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80" y="3669797"/>
            <a:ext cx="7644970" cy="224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8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6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Breakup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 for 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49" y="1520788"/>
            <a:ext cx="8279579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7.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296267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Knockout,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Fusion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327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Types of Nuclear 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96136" y="1052736"/>
            <a:ext cx="30243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(according to position of reaction)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Distant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Peripheral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Grazing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052736"/>
            <a:ext cx="4503560" cy="30293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96136" y="4327936"/>
            <a:ext cx="3024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(energy release)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Exothermic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Endothermic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Elastic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2120" y="4191977"/>
            <a:ext cx="187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Reaction Q-value: </a:t>
            </a:r>
            <a:endParaRPr lang="ko-KR" altLang="en-US" dirty="0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34" y="4561309"/>
            <a:ext cx="3467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74561" y="5219908"/>
            <a:ext cx="3798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(Released energy)</a:t>
            </a:r>
          </a:p>
        </p:txBody>
      </p:sp>
    </p:spTree>
    <p:extLst>
      <p:ext uri="{BB962C8B-B14F-4D97-AF65-F5344CB8AC3E}">
        <p14:creationId xmlns:p14="http://schemas.microsoft.com/office/powerpoint/2010/main" val="340555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3568" y="945807"/>
            <a:ext cx="74888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Knockout reaction : combination of break up and transfer</a:t>
            </a:r>
          </a:p>
          <a:p>
            <a:endParaRPr lang="en-US" altLang="ko-KR" dirty="0"/>
          </a:p>
          <a:p>
            <a:r>
              <a:rPr lang="en-US" altLang="ko-KR" dirty="0" smtClean="0"/>
              <a:t> A (B, c) X   ,   B = c + n </a:t>
            </a:r>
          </a:p>
          <a:p>
            <a:endParaRPr lang="en-US" altLang="ko-KR" dirty="0" smtClean="0"/>
          </a:p>
          <a:p>
            <a:r>
              <a:rPr lang="en-US" altLang="ko-KR" dirty="0"/>
              <a:t>Measure momentum distribution of remnant.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Reflect the momentum distribution of nucleon in the projectile.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( In Projectile rest frame, momentum of c = -(momentum of nucleon) ) 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Contributions </a:t>
            </a:r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Elastic Break up , X= n + A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Inelastic Break up , X = n’ + A*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Transfer (stripping)  , X = (</a:t>
            </a:r>
            <a:r>
              <a:rPr lang="en-US" altLang="ko-KR" dirty="0" err="1" smtClean="0"/>
              <a:t>n+A</a:t>
            </a:r>
            <a:r>
              <a:rPr lang="en-US" altLang="ko-KR" dirty="0" smtClean="0"/>
              <a:t>)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Knockout reaction can be calculated with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DWIA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Transfer to continuum ( similar to CDCC)</a:t>
            </a:r>
          </a:p>
          <a:p>
            <a:pPr marL="342900" indent="-342900">
              <a:buAutoNum type="arabicParenBoth"/>
            </a:pPr>
            <a:r>
              <a:rPr lang="en-US" altLang="ko-KR" dirty="0" err="1" smtClean="0"/>
              <a:t>Eikonal</a:t>
            </a:r>
            <a:r>
              <a:rPr lang="en-US" altLang="ko-KR" dirty="0" smtClean="0"/>
              <a:t> method (~ WKB approximation)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7844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869138"/>
            <a:ext cx="7244598" cy="49921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5576" y="6093296"/>
            <a:ext cx="228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from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145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576" y="6093296"/>
            <a:ext cx="228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from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902500"/>
            <a:ext cx="8278380" cy="31913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576" y="4509120"/>
            <a:ext cx="7272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we can obtain semi-classical S(b), S-matrix </a:t>
            </a:r>
          </a:p>
          <a:p>
            <a:r>
              <a:rPr lang="en-US" altLang="ko-KR" dirty="0" smtClean="0"/>
              <a:t>we can compute  cross section. </a:t>
            </a:r>
          </a:p>
          <a:p>
            <a:endParaRPr lang="en-US" altLang="ko-KR" dirty="0"/>
          </a:p>
          <a:p>
            <a:r>
              <a:rPr lang="en-US" altLang="ko-KR" dirty="0" smtClean="0"/>
              <a:t>S(b) corresponds to the phase modification due to interaction.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502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333077"/>
            <a:ext cx="2972215" cy="6573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7544" y="936780"/>
            <a:ext cx="5588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At high energy, trajectory will be similar to straight line.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3" y="2051143"/>
            <a:ext cx="2657846" cy="5239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2547986"/>
            <a:ext cx="7344800" cy="36771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96136" y="5445224"/>
            <a:ext cx="288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This gives </a:t>
            </a:r>
            <a:r>
              <a:rPr lang="en-US" altLang="ko-KR" dirty="0" err="1" smtClean="0"/>
              <a:t>eikonal</a:t>
            </a:r>
            <a:r>
              <a:rPr lang="en-US" altLang="ko-KR" dirty="0" smtClean="0"/>
              <a:t> phase shift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62888" y="1556792"/>
            <a:ext cx="43007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Though trajectory is fixed, </a:t>
            </a:r>
          </a:p>
          <a:p>
            <a:r>
              <a:rPr lang="en-US" altLang="ko-KR" dirty="0" smtClean="0"/>
              <a:t>Wave function can change it’s phase</a:t>
            </a:r>
          </a:p>
          <a:p>
            <a:r>
              <a:rPr lang="en-US" altLang="ko-KR" dirty="0" smtClean="0"/>
              <a:t>After scattering.</a:t>
            </a:r>
          </a:p>
          <a:p>
            <a:r>
              <a:rPr lang="en-US" altLang="ko-KR" dirty="0" smtClean="0"/>
              <a:t>Phase shift depends on impact parameter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Wave front change, angular distribution.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992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052736"/>
            <a:ext cx="2638793" cy="5906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0" y="900314"/>
            <a:ext cx="4010585" cy="8954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2059439"/>
            <a:ext cx="7918909" cy="14057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508" y="3573016"/>
            <a:ext cx="6315956" cy="156231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298" y="5517232"/>
            <a:ext cx="1971950" cy="5048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40696" y="5551061"/>
            <a:ext cx="1742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0000FF"/>
                </a:solidFill>
              </a:rPr>
              <a:t>Eikonal</a:t>
            </a:r>
            <a:r>
              <a:rPr lang="en-US" altLang="ko-KR" dirty="0" smtClean="0">
                <a:solidFill>
                  <a:srgbClr val="0000FF"/>
                </a:solidFill>
              </a:rPr>
              <a:t> S-matrix.</a:t>
            </a:r>
            <a:endParaRPr lang="ko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63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453806"/>
            <a:ext cx="7455283" cy="48212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7584" y="936780"/>
            <a:ext cx="4386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Eikonal</a:t>
            </a:r>
            <a:r>
              <a:rPr lang="en-US" altLang="ko-KR" dirty="0" smtClean="0"/>
              <a:t> approximation for composite particle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767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980728"/>
            <a:ext cx="154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MOMDIS code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90775" y="1390740"/>
            <a:ext cx="4222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</a:t>
            </a:r>
            <a:r>
              <a:rPr lang="en-US" altLang="ko-KR" dirty="0" err="1" smtClean="0"/>
              <a:t>Eikonal</a:t>
            </a:r>
            <a:r>
              <a:rPr lang="en-US" altLang="ko-KR" dirty="0" smtClean="0"/>
              <a:t> approximation, </a:t>
            </a:r>
          </a:p>
          <a:p>
            <a:r>
              <a:rPr lang="en-US" altLang="ko-KR" dirty="0" smtClean="0"/>
              <a:t>S(b) can be thought as a survival amplitude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30" y="1345524"/>
            <a:ext cx="3729558" cy="51442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800" y="2493887"/>
            <a:ext cx="4489863" cy="77191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15" y="3564747"/>
            <a:ext cx="7039527" cy="67591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25515" y="2638725"/>
            <a:ext cx="1606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Elastic S-matrix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801" y="4437112"/>
            <a:ext cx="3262743" cy="184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2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54" y="836712"/>
            <a:ext cx="7823646" cy="4977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43608" y="6093296"/>
            <a:ext cx="2937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A. M. Moro)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822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346" y="932728"/>
            <a:ext cx="2686425" cy="64779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657" y="844967"/>
            <a:ext cx="2553056" cy="6573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15616" y="1724160"/>
            <a:ext cx="6104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elastic break up (1) final state is continuum wave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(2) both core and valence have to survive 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782" y="2514133"/>
            <a:ext cx="4915586" cy="13146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6592" y="4555682"/>
            <a:ext cx="2430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v-removal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3995772"/>
            <a:ext cx="4291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Stripping means removal of valence particle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3443369" y="4464438"/>
            <a:ext cx="2017608" cy="638264"/>
            <a:chOff x="5502370" y="4459282"/>
            <a:chExt cx="2017608" cy="63826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43450" y="4459282"/>
              <a:ext cx="1276528" cy="63826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02370" y="4601079"/>
              <a:ext cx="323895" cy="36200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965327" y="459374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=</a:t>
              </a:r>
              <a:endParaRPr lang="ko-KR" alt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42020" y="5392511"/>
            <a:ext cx="1836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Inelastic break up</a:t>
            </a:r>
          </a:p>
          <a:p>
            <a:r>
              <a:rPr lang="en-US" altLang="ko-KR" dirty="0" smtClean="0"/>
              <a:t>(v-removal) 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9413" y="5263390"/>
            <a:ext cx="3829584" cy="77163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444208" y="2780928"/>
            <a:ext cx="225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Or Diffractive breakup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948264" y="5263390"/>
            <a:ext cx="14152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Or </a:t>
            </a:r>
          </a:p>
          <a:p>
            <a:r>
              <a:rPr lang="en-US" altLang="ko-KR" dirty="0" smtClean="0"/>
              <a:t>Stripping </a:t>
            </a:r>
          </a:p>
          <a:p>
            <a:r>
              <a:rPr lang="en-US" altLang="ko-KR" dirty="0" smtClean="0"/>
              <a:t>Cross section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630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913899"/>
            <a:ext cx="7859222" cy="165758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03" y="2729899"/>
            <a:ext cx="7773485" cy="8478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876" y="4097897"/>
            <a:ext cx="7611537" cy="8287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259632" y="3577742"/>
            <a:ext cx="287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Assume no spin dependence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73876" y="5301208"/>
            <a:ext cx="39573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Input are (1) bound state wave function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(2) S-matrix of nucleon-target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(3) S-matrix of core-target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409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0.9787"/>
  <p:tag name="ORIGINALWIDTH" val="2285.714"/>
  <p:tag name="LATEXADDIN" val="\documentclass{article}&#10;\usepackage{amsmath}&#10;\pagestyle{empty}&#10;\begin{document}&#10;&#10;$^{10}B(3^{+})+^4He(0^{+})\to ^1H(\frac{1}{2}^{+})+^{13}C(\frac{1}{2}^{-})$&#10;&#10;&#10;\end{document}"/>
  <p:tag name="IGUANATEXSIZE" val="20"/>
  <p:tag name="IGUANATEXCURSOR" val="17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100.4874"/>
  <p:tag name="LATEXADDIN" val="\documentclass{article}&#10;\usepackage{amsmath}&#10;\pagestyle{empty}&#10;\begin{document}&#10;&#10;$r_v$&#10;&#10;&#10;\end{document}"/>
  <p:tag name="IGUANATEXSIZE" val="20"/>
  <p:tag name="IGUANATEXCURSOR" val="8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96.73788"/>
  <p:tag name="LATEXADDIN" val="\documentclass{article}&#10;\usepackage{amsmath}&#10;\pagestyle{empty}&#10;\begin{document}&#10;&#10;$r_c$&#10;&#10;&#10;\end{document}"/>
  <p:tag name="IGUANATEXSIZE" val="20"/>
  <p:tag name="IGUANATEXCURSOR" val="8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2.4597"/>
  <p:tag name="ORIGINALWIDTH" val="1483.315"/>
  <p:tag name="LATEXADDIN" val="\documentclass{article}&#10;\usepackage{amsmath}&#10;\pagestyle{empty}&#10;\begin{document}&#10;&#10;$$ \left(\frac{d\sigma}{d\Omega}\right)_{exp}&#10;   = S \left(\frac{d\sigma}{d\Omega}\right)_{DWBA}&#10;$$&#10;&#10;&#10;\end{document}"/>
  <p:tag name="IGUANATEXSIZE" val="20"/>
  <p:tag name="IGUANATEXCURSOR" val="17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154"/>
  <p:tag name="ORIGINALWIDTH" val="1967.754"/>
  <p:tag name="LATEXADDIN" val="\documentclass{article}&#10;\usepackage{amsmath}&#10;\pagestyle{empty}&#10;\begin{document}&#10;&#10;\begin{equation}&#10;V_{n,n'}(R)=\int d^3 r \phi^*_n({\vec r})V({\vec R},{\vec r})\phi_{n'}({\vec r})&#10;\nonumber&#10;\end{equation}&#10;\end{document}"/>
  <p:tag name="IGUANATEXSIZE" val="20"/>
  <p:tag name="IGUANATEXCURSOR" val="13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2.2347"/>
  <p:tag name="ORIGINALWIDTH" val="1814.773"/>
  <p:tag name="LATEXADDIN" val="\documentclass{article}&#10;\usepackage{amsmath}&#10;\pagestyle{empty}&#10;\begin{document}&#10;&#10;$H=H_i+T_i+V_i=H_j+T_j+V_j$&#10;&#10;&#10;\end{document}"/>
  <p:tag name="IGUANATEXSIZE" val="20"/>
  <p:tag name="IGUANATEXCURSOR" val="10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9839"/>
  <p:tag name="ORIGINALWIDTH" val="998.8751"/>
  <p:tag name="LATEXADDIN" val="\documentclass{article}&#10;\usepackage{amsmath}&#10;\pagestyle{empty}&#10;\begin{document}&#10;&#10;$V_i=V_i(R_i,\xi_{pi},\xi_{ti})$&#10;&#10;&#10;\end{document}"/>
  <p:tag name="IGUANATEXSIZE" val="20"/>
  <p:tag name="IGUANATEXCURSOR" val="11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338"/>
  <p:tag name="ORIGINALWIDTH" val="1054.368"/>
  <p:tag name="LATEXADDIN" val="\documentclass{article}&#10;\usepackage{amsmath}&#10;\pagestyle{empty}&#10;\begin{document}&#10;&#10;$V_j=V_j(R_j,\xi_{pj},\xi_{tj})$&#10;&#10;&#10;\end{document}"/>
  <p:tag name="IGUANATEXSIZE" val="20"/>
  <p:tag name="IGUANATEXCURSOR" val="11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2.7109"/>
  <p:tag name="ORIGINALWIDTH" val="2507.687"/>
  <p:tag name="LATEXADDIN" val="\documentclass{article}&#10;\usepackage{amsmath}&#10;\pagestyle{empty}&#10;\begin{document}&#10;&#10;\begin{eqnarray}&#10;(E_0+i\epsilon-T_R-V_{00})|\chi_0^\epsilon\rangle&#10;&amp;=&amp; V_{01}|\chi_1^\epsilon\rangle+i\epsilon|k_0\rangle&#10;\nonumber \\&#10;(E_1+i\epsilon-T_R-V_{11})|\chi_1^\epsilon\rangle&#10;&amp;=&amp; V_{10}|\chi_0^\epsilon\rangle \nonumber&#10;\end{eqnarray}&#10;&#10;&#10;&#10;\end{document}"/>
  <p:tag name="IGUANATEXSIZE" val="20"/>
  <p:tag name="IGUANATEXCURSOR" val="14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10.9487"/>
  <p:tag name="ORIGINALWIDTH" val="1839.52"/>
  <p:tag name="LATEXADDIN" val="\documentclass{article}&#10;\usepackage{amsmath}&#10;\pagestyle{empty}&#10;\begin{document}&#10;&#10;\begin{eqnarray}&#10;(E_0+i\epsilon-T_R-V_{00})|\chi_{k_0}^{(+)}\rangle &amp;=&amp; 0 \nonumber \\&#10;(E_1+i\epsilon-T_R-V_{11})|\chi_{k_1}^{(+)}\rangle &amp;=&amp; 0 \nonumber&#10;\end{eqnarray}&#10;&#10;&#10;\end{document}"/>
  <p:tag name="IGUANATEXSIZE" val="20"/>
  <p:tag name="IGUANATEXCURSOR" val="23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634.4207"/>
  <p:tag name="LATEXADDIN" val="\documentclass{article}&#10;\usepackage{amsmath}&#10;\pagestyle{empty}&#10;\begin{document}&#10;&#10;&#10;$v_{cm}=\frac{\mu}{m_1}v_0$&#10;&#10;\end{document}"/>
  <p:tag name="IGUANATEXSIZE" val="20"/>
  <p:tag name="IGUANATEXCURSOR" val="10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9839"/>
  <p:tag name="ORIGINALWIDTH" val="325.4593"/>
  <p:tag name="LATEXADDIN" val="\documentclass{article}&#10;\usepackage{amsmath}&#10;\pagestyle{empty}&#10;\begin{document}&#10;&#10;$\psi_\beta(R)$&#10;&#10;&#10;\end{document}"/>
  <p:tag name="IGUANATEXSIZE" val="20"/>
  <p:tag name="IGUANATEXCURSOR" val="9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329.2088"/>
  <p:tag name="LATEXADDIN" val="\documentclass{article}&#10;\usepackage{amsmath}&#10;\pagestyle{empty}&#10;\begin{document}&#10;&#10;$\psi_\alpha(R)$&#10;&#10;&#10;\end{document}"/>
  <p:tag name="IGUANATEXSIZE" val="20"/>
  <p:tag name="IGUANATEXCURSOR" val="9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6.9591"/>
  <p:tag name="ORIGINALWIDTH" val="2678.665"/>
  <p:tag name="LATEXADDIN" val="\documentclass{article}&#10;\usepackage{amsmath}&#10;\pagestyle{empty}&#10;\begin{document}&#10;&#10;$$\sigma_A=\frac{2}{\hbar v}\frac{4\pi}{k^2}&#10;   \sum_{L} (2L+1)\int_0^\infty [-W(R)]|\chi_L(R)|^2 dR&#10;$$&#10;&#10;&#10;\end{document}"/>
  <p:tag name="IGUANATEXSIZE" val="20"/>
  <p:tag name="IGUANATEXCURSOR" val="18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2.7109"/>
  <p:tag name="ORIGINALWIDTH" val="2507.687"/>
  <p:tag name="LATEXADDIN" val="\documentclass{article}&#10;\usepackage{amsmath}&#10;\pagestyle{empty}&#10;\begin{document}&#10;&#10;\begin{eqnarray}&#10;(E_0+i\epsilon-T_R-V_{00})|\chi_0^\epsilon\rangle&#10;&amp;=&amp; V_{01}|\chi_1^\epsilon\rangle+i\epsilon|k_0\rangle&#10;\nonumber \\&#10;(E_1+i\epsilon-T_R-V_{11})|\chi_1^\epsilon\rangle&#10;&amp;=&amp; V_{10}|\chi_0^\epsilon\rangle \nonumber&#10;\end{eqnarray}&#10;&#10;&#10;&#10;\end{document}"/>
  <p:tag name="IGUANATEXSIZE" val="20"/>
  <p:tag name="IGUANATEXCURSOR" val="14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10.9487"/>
  <p:tag name="ORIGINALWIDTH" val="1839.52"/>
  <p:tag name="LATEXADDIN" val="\documentclass{article}&#10;\usepackage{amsmath}&#10;\pagestyle{empty}&#10;\begin{document}&#10;&#10;\begin{eqnarray}&#10;(E_0+i\epsilon-T_R-V_{00})|\chi_{k_0}^{(+)}\rangle &amp;=&amp; 0 \nonumber \\&#10;(E_1+i\epsilon-T_R-V_{11})|\chi_{k_1}^{(+)}\rangle &amp;=&amp; 0 \nonumber&#10;\end{eqnarray}&#10;&#10;&#10;\end{document}"/>
  <p:tag name="IGUANATEXSIZE" val="20"/>
  <p:tag name="IGUANATEXCURSOR" val="23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27.484"/>
  <p:tag name="LATEXADDIN" val="\documentclass{article}&#10;\usepackage{amsmath}&#10;\pagestyle{empty}&#10;\begin{document}&#10;&#10;$U(R)=V(R)+i W(R)+V_C(R)+V_{SO}$&#10;&#10;&#10;\end{document}"/>
  <p:tag name="IGUANATEXSIZE" val="20"/>
  <p:tag name="IGUANATEXCURSOR" val="8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27.484"/>
  <p:tag name="LATEXADDIN" val="\documentclass{article}&#10;\usepackage{amsmath}&#10;\pagestyle{empty}&#10;\begin{document}&#10;&#10;$U(R)=V(R)+i W(R)+V_C(R)+V_{SO}$&#10;&#10;&#10;\end{document}"/>
  <p:tag name="IGUANATEXSIZE" val="20"/>
  <p:tag name="IGUANATEXCURSOR" val="87"/>
</p:tagLst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37079</TotalTime>
  <Words>5515</Words>
  <Application>Microsoft Office PowerPoint</Application>
  <PresentationFormat>화면 슬라이드 쇼(4:3)</PresentationFormat>
  <Paragraphs>1101</Paragraphs>
  <Slides>152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152</vt:i4>
      </vt:variant>
    </vt:vector>
  </HeadingPairs>
  <TitlesOfParts>
    <vt:vector size="160" baseType="lpstr">
      <vt:lpstr>Cordia New</vt:lpstr>
      <vt:lpstr>HY견고딕</vt:lpstr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Why Nuclear Reaction theory?</vt:lpstr>
      <vt:lpstr>Types of Nuclear Reaction</vt:lpstr>
      <vt:lpstr>Types of Nuclear Reaction</vt:lpstr>
      <vt:lpstr>Types of Nuclear Reaction</vt:lpstr>
      <vt:lpstr>Types of Nuclear Reaction</vt:lpstr>
      <vt:lpstr>Types of Nuclear Reaction</vt:lpstr>
      <vt:lpstr>What can we learn from the direct reaction? </vt:lpstr>
      <vt:lpstr>Nuclear Reaction Model</vt:lpstr>
      <vt:lpstr>Nuclear Reaction Model</vt:lpstr>
      <vt:lpstr>ReactionGUI code</vt:lpstr>
      <vt:lpstr>PowerPoint 프레젠테이션</vt:lpstr>
      <vt:lpstr>Conservation in Nuclear Reaction</vt:lpstr>
      <vt:lpstr>Kinematics </vt:lpstr>
      <vt:lpstr>Kinematics </vt:lpstr>
      <vt:lpstr>ReactionGUI code</vt:lpstr>
      <vt:lpstr>ReactionGUI code</vt:lpstr>
      <vt:lpstr>ReactionGUI code</vt:lpstr>
      <vt:lpstr>Cross Section </vt:lpstr>
      <vt:lpstr>Cross Section</vt:lpstr>
      <vt:lpstr>Coupled Channel</vt:lpstr>
      <vt:lpstr>Coupled Reaction Channel equation</vt:lpstr>
      <vt:lpstr>Coupled Reaction Channel equation</vt:lpstr>
      <vt:lpstr>Model space</vt:lpstr>
      <vt:lpstr>Optical potential</vt:lpstr>
      <vt:lpstr>Optical Potential</vt:lpstr>
      <vt:lpstr>DWBA</vt:lpstr>
      <vt:lpstr>DWBA</vt:lpstr>
      <vt:lpstr>Coupled Channel calculation</vt:lpstr>
      <vt:lpstr>Partial Wave Expansion</vt:lpstr>
      <vt:lpstr>Partial Wave Expansion</vt:lpstr>
      <vt:lpstr>PowerPoint 프레젠테이션</vt:lpstr>
      <vt:lpstr>Elastic scattering</vt:lpstr>
      <vt:lpstr>Elastic scattering</vt:lpstr>
      <vt:lpstr>Semi-classical interpretation</vt:lpstr>
      <vt:lpstr>Optical Model</vt:lpstr>
      <vt:lpstr>Optical potential </vt:lpstr>
      <vt:lpstr>Coulomb barrier</vt:lpstr>
      <vt:lpstr>Optical potential </vt:lpstr>
      <vt:lpstr>Optical potential </vt:lpstr>
      <vt:lpstr>Optical potential </vt:lpstr>
      <vt:lpstr>ReactionGUI code</vt:lpstr>
      <vt:lpstr>Global optical potential</vt:lpstr>
      <vt:lpstr>ReactionGUI code</vt:lpstr>
      <vt:lpstr>Double Folding potential</vt:lpstr>
      <vt:lpstr>Double Folding potential</vt:lpstr>
      <vt:lpstr>Double Folding potential</vt:lpstr>
      <vt:lpstr>Fitting OMP</vt:lpstr>
      <vt:lpstr>Fitting OMP</vt:lpstr>
      <vt:lpstr>Example</vt:lpstr>
      <vt:lpstr>PowerPoint 프레젠테이션</vt:lpstr>
      <vt:lpstr>Inelastic scattering</vt:lpstr>
      <vt:lpstr>Inelastic scattering</vt:lpstr>
      <vt:lpstr>Inelastic scattering</vt:lpstr>
      <vt:lpstr>Collective Rotation model</vt:lpstr>
      <vt:lpstr>Collective Vibration model</vt:lpstr>
      <vt:lpstr>Collective model</vt:lpstr>
      <vt:lpstr>Collective model</vt:lpstr>
      <vt:lpstr>Coulomb excitation</vt:lpstr>
      <vt:lpstr>ReactionGUI for collective inelastic scattering</vt:lpstr>
      <vt:lpstr>ReactionGUI for collective inelastic scattering</vt:lpstr>
      <vt:lpstr>ReactionGUI for collective inelastic scattering</vt:lpstr>
      <vt:lpstr>Inelastic scattering (cluster model)</vt:lpstr>
      <vt:lpstr>PowerPoint 프레젠테이션</vt:lpstr>
      <vt:lpstr>Transfer Reaction</vt:lpstr>
      <vt:lpstr>Transfer Reaction as a spectroscopic tool</vt:lpstr>
      <vt:lpstr>Transfer Reaction</vt:lpstr>
      <vt:lpstr>Transfer Reaction</vt:lpstr>
      <vt:lpstr>Transfer Reaction</vt:lpstr>
      <vt:lpstr>Overlap function</vt:lpstr>
      <vt:lpstr>Overlap function</vt:lpstr>
      <vt:lpstr>Overlap function</vt:lpstr>
      <vt:lpstr>Asymptotic Normalization Coefficient</vt:lpstr>
      <vt:lpstr>Transfer Reaction in ReactionGUI</vt:lpstr>
      <vt:lpstr>Transfer Reaction in ReactionGUI</vt:lpstr>
      <vt:lpstr>How many node for cluster? </vt:lpstr>
      <vt:lpstr>How many node for cluster? </vt:lpstr>
      <vt:lpstr>Transfer Reaction in ReactionGUI</vt:lpstr>
      <vt:lpstr>PowerPoint 프레젠테이션</vt:lpstr>
      <vt:lpstr>Weakly bound nuclei </vt:lpstr>
      <vt:lpstr>Break up </vt:lpstr>
      <vt:lpstr>Continuum W.f.</vt:lpstr>
      <vt:lpstr>CDCC</vt:lpstr>
      <vt:lpstr>CDCC</vt:lpstr>
      <vt:lpstr>ADWA for transfer reaction</vt:lpstr>
      <vt:lpstr>ADWA for transfer reaction</vt:lpstr>
      <vt:lpstr>PowerPoint 프레젠테이션</vt:lpstr>
      <vt:lpstr>Knockout in Eikonal approximation</vt:lpstr>
      <vt:lpstr>Knockout in Eikonal approximation</vt:lpstr>
      <vt:lpstr>Knockout in Eikonal approximation</vt:lpstr>
      <vt:lpstr>Knockout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ReactionGUI with MOMDIS</vt:lpstr>
      <vt:lpstr>ReactionGUI with MOMDIS</vt:lpstr>
      <vt:lpstr>Fusion reaction</vt:lpstr>
      <vt:lpstr>Fusion reaction</vt:lpstr>
      <vt:lpstr>Fusion reaction</vt:lpstr>
      <vt:lpstr>Fusion reaction</vt:lpstr>
      <vt:lpstr>Fusion reaction</vt:lpstr>
      <vt:lpstr>Fusion reaction</vt:lpstr>
      <vt:lpstr>PowerPoint 프레젠테이션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Coupled Channel</vt:lpstr>
      <vt:lpstr>Coupled Channel</vt:lpstr>
      <vt:lpstr>Coupled Channel</vt:lpstr>
      <vt:lpstr>Coupled Channel</vt:lpstr>
      <vt:lpstr>Coupled Channel</vt:lpstr>
      <vt:lpstr>Coupled Channel</vt:lpstr>
      <vt:lpstr>Coupled Reaction Channel equation</vt:lpstr>
      <vt:lpstr>Coupled Reaction Channel equation</vt:lpstr>
      <vt:lpstr>Coupled Reaction Channel equation</vt:lpstr>
      <vt:lpstr>Formal theory of scattering</vt:lpstr>
      <vt:lpstr>Formal theory of scattering</vt:lpstr>
      <vt:lpstr>DWBA in T-matrix form</vt:lpstr>
      <vt:lpstr>DWBA</vt:lpstr>
      <vt:lpstr>Collective model</vt:lpstr>
      <vt:lpstr>Collective model</vt:lpstr>
      <vt:lpstr>Collective Rotation model</vt:lpstr>
      <vt:lpstr>Collective Rotation model</vt:lpstr>
      <vt:lpstr>Collective Rotation model</vt:lpstr>
      <vt:lpstr>Collective Vibration model</vt:lpstr>
      <vt:lpstr>Collective Vibration model</vt:lpstr>
      <vt:lpstr>Transfer Reaction</vt:lpstr>
      <vt:lpstr>Summary of angular momentum algebra</vt:lpstr>
      <vt:lpstr>Continuum discretization</vt:lpstr>
      <vt:lpstr>Continuum discretization</vt:lpstr>
      <vt:lpstr>CDCC</vt:lpstr>
      <vt:lpstr>ADWA for transfer reaction</vt:lpstr>
      <vt:lpstr>ADWA</vt:lpstr>
      <vt:lpstr>ADWA</vt:lpstr>
      <vt:lpstr>Summary of angular momentum algebra</vt:lpstr>
      <vt:lpstr>Summary of angular momentum algebra</vt:lpstr>
      <vt:lpstr>Grazing distance,angular momentum,angle</vt:lpstr>
      <vt:lpstr>PowerPoint 프레젠테이션</vt:lpstr>
      <vt:lpstr>Short review Scattering theory</vt:lpstr>
      <vt:lpstr>Short review Scattering theory</vt:lpstr>
      <vt:lpstr>Short review Scattering theory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가속기부_001</dc:creator>
  <cp:lastModifiedBy>user</cp:lastModifiedBy>
  <cp:revision>861</cp:revision>
  <cp:lastPrinted>2019-03-25T07:50:09Z</cp:lastPrinted>
  <dcterms:created xsi:type="dcterms:W3CDTF">2013-07-10T02:34:07Z</dcterms:created>
  <dcterms:modified xsi:type="dcterms:W3CDTF">2024-02-14T10:08:50Z</dcterms:modified>
</cp:coreProperties>
</file>